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68" r:id="rId1"/>
  </p:sldMasterIdLst>
  <p:sldIdLst>
    <p:sldId id="285" r:id="rId2"/>
    <p:sldId id="311" r:id="rId3"/>
    <p:sldId id="308" r:id="rId4"/>
    <p:sldId id="288" r:id="rId5"/>
    <p:sldId id="310" r:id="rId6"/>
    <p:sldId id="291" r:id="rId7"/>
    <p:sldId id="258" r:id="rId8"/>
    <p:sldId id="289" r:id="rId9"/>
    <p:sldId id="290" r:id="rId10"/>
    <p:sldId id="295" r:id="rId11"/>
    <p:sldId id="300" r:id="rId12"/>
    <p:sldId id="312" r:id="rId13"/>
    <p:sldId id="306" r:id="rId14"/>
    <p:sldId id="313" r:id="rId15"/>
    <p:sldId id="307" r:id="rId16"/>
    <p:sldId id="293" r:id="rId17"/>
    <p:sldId id="301" r:id="rId18"/>
    <p:sldId id="305" r:id="rId19"/>
    <p:sldId id="302" r:id="rId20"/>
    <p:sldId id="303" r:id="rId21"/>
    <p:sldId id="304" r:id="rId22"/>
    <p:sldId id="294" r:id="rId23"/>
    <p:sldId id="297" r:id="rId24"/>
    <p:sldId id="298" r:id="rId25"/>
    <p:sldId id="299" r:id="rId26"/>
    <p:sldId id="296" r:id="rId27"/>
    <p:sldId id="292" r:id="rId28"/>
    <p:sldId id="309" r:id="rId29"/>
    <p:sldId id="287" r:id="rId3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7065" autoAdjust="0"/>
  </p:normalViewPr>
  <p:slideViewPr>
    <p:cSldViewPr>
      <p:cViewPr varScale="1">
        <p:scale>
          <a:sx n="90" d="100"/>
          <a:sy n="90" d="100"/>
        </p:scale>
        <p:origin x="23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54A56251-7393-4DEA-9A8B-E29ADABF7143}" type="datetimeFigureOut">
              <a:rPr lang="es-MX" smtClean="0"/>
              <a:t>01/11/2024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506498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54A56251-7393-4DEA-9A8B-E29ADABF7143}" type="datetimeFigureOut">
              <a:rPr lang="es-MX" smtClean="0"/>
              <a:t>01/11/2024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3071042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54A56251-7393-4DEA-9A8B-E29ADABF7143}" type="datetimeFigureOut">
              <a:rPr lang="es-MX" smtClean="0"/>
              <a:t>01/11/2024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3916189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54A56251-7393-4DEA-9A8B-E29ADABF7143}" type="datetimeFigureOut">
              <a:rPr lang="es-MX" smtClean="0"/>
              <a:t>01/11/2024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2291772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54A56251-7393-4DEA-9A8B-E29ADABF7143}" type="datetimeFigureOut">
              <a:rPr lang="es-MX" smtClean="0"/>
              <a:t>01/11/2024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2978466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smtClean="0"/>
              <a:t>Editar el estilo de texto del patrón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54A56251-7393-4DEA-9A8B-E29ADABF7143}" type="datetimeFigureOut">
              <a:rPr lang="es-MX" smtClean="0"/>
              <a:t>01/11/2024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4027850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smtClean="0"/>
              <a:t>Editar el estilo de texto del patrón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54A56251-7393-4DEA-9A8B-E29ADABF7143}" type="datetimeFigureOut">
              <a:rPr lang="es-MX" smtClean="0"/>
              <a:t>01/11/2024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1518562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4A56251-7393-4DEA-9A8B-E29ADABF7143}" type="datetimeFigureOut">
              <a:rPr lang="es-MX" smtClean="0"/>
              <a:t>01/11/2024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1086479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4A56251-7393-4DEA-9A8B-E29ADABF7143}" type="datetimeFigureOut">
              <a:rPr lang="es-MX" smtClean="0"/>
              <a:t>01/11/2024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371413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4A56251-7393-4DEA-9A8B-E29ADABF7143}" type="datetimeFigureOut">
              <a:rPr lang="es-MX" smtClean="0"/>
              <a:t>01/11/2024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3654924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54A56251-7393-4DEA-9A8B-E29ADABF7143}" type="datetimeFigureOut">
              <a:rPr lang="es-MX" smtClean="0"/>
              <a:t>01/11/2024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1501814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54A56251-7393-4DEA-9A8B-E29ADABF7143}" type="datetimeFigureOut">
              <a:rPr lang="es-MX" smtClean="0"/>
              <a:t>01/11/2024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2311589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54A56251-7393-4DEA-9A8B-E29ADABF7143}" type="datetimeFigureOut">
              <a:rPr lang="es-MX" smtClean="0"/>
              <a:t>01/11/2024</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144174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54A56251-7393-4DEA-9A8B-E29ADABF7143}" type="datetimeFigureOut">
              <a:rPr lang="es-MX" smtClean="0"/>
              <a:t>01/11/2024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345054421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A56251-7393-4DEA-9A8B-E29ADABF7143}" type="datetimeFigureOut">
              <a:rPr lang="es-MX" smtClean="0"/>
              <a:t>01/11/2024</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3605360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54A56251-7393-4DEA-9A8B-E29ADABF7143}" type="datetimeFigureOut">
              <a:rPr lang="es-MX" smtClean="0"/>
              <a:t>01/11/2024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286436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a:xfrm>
            <a:off x="6399212" y="5883275"/>
            <a:ext cx="914400" cy="365125"/>
          </a:xfrm>
        </p:spPr>
        <p:txBody>
          <a:bodyPr/>
          <a:lstStyle/>
          <a:p>
            <a:fld id="{54A56251-7393-4DEA-9A8B-E29ADABF7143}" type="datetimeFigureOut">
              <a:rPr lang="es-MX" smtClean="0"/>
              <a:t>01/11/2024</a:t>
            </a:fld>
            <a:endParaRPr lang="es-MX"/>
          </a:p>
        </p:txBody>
      </p:sp>
      <p:sp>
        <p:nvSpPr>
          <p:cNvPr id="6" name="Footer Placeholder 5"/>
          <p:cNvSpPr>
            <a:spLocks noGrp="1"/>
          </p:cNvSpPr>
          <p:nvPr>
            <p:ph type="ftr" sz="quarter" idx="11"/>
          </p:nvPr>
        </p:nvSpPr>
        <p:spPr>
          <a:xfrm>
            <a:off x="1141412" y="5883275"/>
            <a:ext cx="5105400" cy="365125"/>
          </a:xfrm>
        </p:spPr>
        <p:txBody>
          <a:bodyPr/>
          <a:lstStyle/>
          <a:p>
            <a:endParaRPr lang="es-MX"/>
          </a:p>
        </p:txBody>
      </p:sp>
      <p:sp>
        <p:nvSpPr>
          <p:cNvPr id="7" name="Slide Number Placeholder 6"/>
          <p:cNvSpPr>
            <a:spLocks noGrp="1"/>
          </p:cNvSpPr>
          <p:nvPr>
            <p:ph type="sldNum" sz="quarter" idx="12"/>
          </p:nvPr>
        </p:nvSpPr>
        <p:spPr>
          <a:xfrm>
            <a:off x="10742612" y="5883275"/>
            <a:ext cx="322567" cy="365125"/>
          </a:xfrm>
        </p:spPr>
        <p:txBody>
          <a:bodyPr/>
          <a:lstStyle/>
          <a:p>
            <a:fld id="{C121B95B-A7A7-4A1E-BAEB-1B9FAC1C9F6B}" type="slidenum">
              <a:rPr lang="es-MX" smtClean="0"/>
              <a:t>‹Nº›</a:t>
            </a:fld>
            <a:endParaRPr lang="es-MX"/>
          </a:p>
        </p:txBody>
      </p:sp>
    </p:spTree>
    <p:extLst>
      <p:ext uri="{BB962C8B-B14F-4D97-AF65-F5344CB8AC3E}">
        <p14:creationId xmlns:p14="http://schemas.microsoft.com/office/powerpoint/2010/main" val="1252269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54A56251-7393-4DEA-9A8B-E29ADABF7143}" type="datetimeFigureOut">
              <a:rPr lang="es-MX" smtClean="0"/>
              <a:t>01/11/2024</a:t>
            </a:fld>
            <a:endParaRPr lang="es-MX"/>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s-MX"/>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121B95B-A7A7-4A1E-BAEB-1B9FAC1C9F6B}" type="slidenum">
              <a:rPr lang="es-MX" smtClean="0"/>
              <a:t>‹Nº›</a:t>
            </a:fld>
            <a:endParaRPr lang="es-MX"/>
          </a:p>
        </p:txBody>
      </p:sp>
    </p:spTree>
    <p:extLst>
      <p:ext uri="{BB962C8B-B14F-4D97-AF65-F5344CB8AC3E}">
        <p14:creationId xmlns:p14="http://schemas.microsoft.com/office/powerpoint/2010/main" val="202391423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ranorex.com/resources/testing-guides/regression-testing/?fbclid=IwAR3Tk8hm_2MYYk4m6Zt7Xv1NkmGMJXAyX5GAi4I00P3uO-3TCYKZ4e8Zc0U" TargetMode="External"/><Relationship Id="rId7" Type="http://schemas.openxmlformats.org/officeDocument/2006/relationships/hyperlink" Target="https://spa.myservername.com/top-10-most-popular-regression-testing-tools-2021" TargetMode="External"/><Relationship Id="rId2" Type="http://schemas.openxmlformats.org/officeDocument/2006/relationships/hyperlink" Target="https://www.javiergarzas.com/2014/06/pruebas-de-regresion.html" TargetMode="External"/><Relationship Id="rId1" Type="http://schemas.openxmlformats.org/officeDocument/2006/relationships/slideLayout" Target="../slideLayouts/slideLayout2.xml"/><Relationship Id="rId6" Type="http://schemas.openxmlformats.org/officeDocument/2006/relationships/hyperlink" Target="https://elminimoviable.es/pruebas-de-aceptacion-ultimo-nivel-para-el-aseguramiento-de-la-calidad/" TargetMode="External"/><Relationship Id="rId5" Type="http://schemas.openxmlformats.org/officeDocument/2006/relationships/hyperlink" Target="https://spa.myservername.com/top-10-most-popular-regression-testing-tools-2021#1_Subject7" TargetMode="External"/><Relationship Id="rId4" Type="http://schemas.openxmlformats.org/officeDocument/2006/relationships/hyperlink" Target="https://es.wikipedia.org/wiki/Jenkin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785568" y="235125"/>
            <a:ext cx="8630912" cy="1080120"/>
          </a:xfrm>
        </p:spPr>
        <p:txBody>
          <a:bodyPr>
            <a:normAutofit/>
          </a:bodyPr>
          <a:lstStyle/>
          <a:p>
            <a:pPr algn="ctr"/>
            <a:r>
              <a:rPr lang="es-MX" b="1" dirty="0"/>
              <a:t>PRUEBAS DE </a:t>
            </a:r>
            <a:r>
              <a:rPr lang="es-MX" b="1" dirty="0" smtClean="0"/>
              <a:t>Regresión</a:t>
            </a:r>
            <a:endParaRPr lang="es-MX" b="1" dirty="0"/>
          </a:p>
        </p:txBody>
      </p:sp>
      <p:sp>
        <p:nvSpPr>
          <p:cNvPr id="5" name="Subtítulo 4">
            <a:extLst>
              <a:ext uri="{FF2B5EF4-FFF2-40B4-BE49-F238E27FC236}">
                <a16:creationId xmlns:a16="http://schemas.microsoft.com/office/drawing/2014/main" id="{84865EED-1477-C419-0D3B-B56575404C0A}"/>
              </a:ext>
            </a:extLst>
          </p:cNvPr>
          <p:cNvSpPr>
            <a:spLocks noGrp="1"/>
          </p:cNvSpPr>
          <p:nvPr>
            <p:ph type="subTitle" idx="1"/>
          </p:nvPr>
        </p:nvSpPr>
        <p:spPr>
          <a:xfrm>
            <a:off x="10682754" y="170738"/>
            <a:ext cx="1440160" cy="360040"/>
          </a:xfrm>
        </p:spPr>
        <p:txBody>
          <a:bodyPr>
            <a:normAutofit fontScale="92500" lnSpcReduction="10000"/>
          </a:bodyPr>
          <a:lstStyle/>
          <a:p>
            <a:pPr algn="ctr"/>
            <a:r>
              <a:rPr lang="es-ES" dirty="0"/>
              <a:t>IFTS 18</a:t>
            </a:r>
            <a:endParaRPr lang="es-AR" dirty="0"/>
          </a:p>
        </p:txBody>
      </p:sp>
      <p:pic>
        <p:nvPicPr>
          <p:cNvPr id="6" name="Imagen 5">
            <a:extLst>
              <a:ext uri="{FF2B5EF4-FFF2-40B4-BE49-F238E27FC236}">
                <a16:creationId xmlns:a16="http://schemas.microsoft.com/office/drawing/2014/main" id="{28978104-3B60-4A08-5FFC-0C2A812F7B06}"/>
              </a:ext>
            </a:extLst>
          </p:cNvPr>
          <p:cNvPicPr>
            <a:picLocks noChangeAspect="1"/>
          </p:cNvPicPr>
          <p:nvPr/>
        </p:nvPicPr>
        <p:blipFill>
          <a:blip r:embed="rId2"/>
          <a:stretch>
            <a:fillRect/>
          </a:stretch>
        </p:blipFill>
        <p:spPr>
          <a:xfrm>
            <a:off x="2408975" y="1889737"/>
            <a:ext cx="7117262" cy="3558631"/>
          </a:xfrm>
          <a:prstGeom prst="ellipse">
            <a:avLst/>
          </a:prstGeom>
          <a:ln>
            <a:noFill/>
          </a:ln>
          <a:effectLst>
            <a:softEdge rad="112500"/>
          </a:effectLst>
        </p:spPr>
      </p:pic>
      <p:sp>
        <p:nvSpPr>
          <p:cNvPr id="3" name="Subtítulo 2">
            <a:extLst>
              <a:ext uri="{FF2B5EF4-FFF2-40B4-BE49-F238E27FC236}">
                <a16:creationId xmlns:a16="http://schemas.microsoft.com/office/drawing/2014/main" id="{E2C439CC-BA2C-E590-D65B-950C7A1EDEDF}"/>
              </a:ext>
            </a:extLst>
          </p:cNvPr>
          <p:cNvSpPr txBox="1">
            <a:spLocks/>
          </p:cNvSpPr>
          <p:nvPr/>
        </p:nvSpPr>
        <p:spPr>
          <a:xfrm>
            <a:off x="2919382" y="5517232"/>
            <a:ext cx="6739855" cy="1080120"/>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tx2"/>
              </a:buClr>
              <a:buFont typeface="Wingdings" charset="2"/>
              <a:buNone/>
              <a:defRPr sz="2200" kern="1200">
                <a:solidFill>
                  <a:schemeClr val="tx1"/>
                </a:solidFill>
                <a:latin typeface="+mn-lt"/>
                <a:ea typeface="+mn-ea"/>
                <a:cs typeface="+mn-cs"/>
              </a:defRPr>
            </a:lvl1pPr>
            <a:lvl2pPr marL="457200" indent="0" algn="ctr" defTabSz="914400" rtl="0" eaLnBrk="1" latinLnBrk="0" hangingPunct="1">
              <a:spcBef>
                <a:spcPct val="20000"/>
              </a:spcBef>
              <a:buClr>
                <a:schemeClr val="tx2"/>
              </a:buClr>
              <a:buFont typeface="Wingdings" charset="2"/>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tx2"/>
              </a:buClr>
              <a:buFont typeface="Wingdings" charset="2"/>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tx2"/>
              </a:buClr>
              <a:buFont typeface="Wingdings" charset="2"/>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tx2"/>
              </a:buClr>
              <a:buFont typeface="Wingdings" charset="2"/>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tx2"/>
              </a:buClr>
              <a:buFont typeface="Wingdings" pitchFamily="2"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tx2"/>
              </a:buClr>
              <a:buFont typeface="Wingdings" pitchFamily="2"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tx2"/>
              </a:buClr>
              <a:buFont typeface="Wingdings" pitchFamily="2"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tx2"/>
              </a:buClr>
              <a:buFont typeface="Wingdings" pitchFamily="2" charset="2"/>
              <a:buNone/>
              <a:defRPr sz="1400" kern="1200">
                <a:solidFill>
                  <a:schemeClr val="tx1">
                    <a:tint val="75000"/>
                  </a:schemeClr>
                </a:solidFill>
                <a:latin typeface="+mn-lt"/>
                <a:ea typeface="+mn-ea"/>
                <a:cs typeface="+mn-cs"/>
              </a:defRPr>
            </a:lvl9pPr>
          </a:lstStyle>
          <a:p>
            <a:pPr algn="ctr"/>
            <a:r>
              <a:rPr lang="es-ES" sz="1800" dirty="0"/>
              <a:t>Materia: Técnicas de programación</a:t>
            </a:r>
          </a:p>
          <a:p>
            <a:pPr algn="ctr"/>
            <a:r>
              <a:rPr lang="es-ES" sz="1800" dirty="0"/>
              <a:t>Profesor: Ing. Pablo Andrés Pérez</a:t>
            </a:r>
          </a:p>
          <a:p>
            <a:endParaRPr lang="es-AR" sz="1800" dirty="0"/>
          </a:p>
        </p:txBody>
      </p:sp>
      <p:sp>
        <p:nvSpPr>
          <p:cNvPr id="7" name="Pentágono 6"/>
          <p:cNvSpPr/>
          <p:nvPr/>
        </p:nvSpPr>
        <p:spPr>
          <a:xfrm rot="5400000">
            <a:off x="-1345688" y="1612426"/>
            <a:ext cx="392118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824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875165-C144-501A-9A2B-099883B21C65}"/>
              </a:ext>
            </a:extLst>
          </p:cNvPr>
          <p:cNvSpPr>
            <a:spLocks noGrp="1"/>
          </p:cNvSpPr>
          <p:nvPr>
            <p:ph idx="1"/>
          </p:nvPr>
        </p:nvSpPr>
        <p:spPr>
          <a:xfrm>
            <a:off x="623391" y="1229991"/>
            <a:ext cx="11161240" cy="2088232"/>
          </a:xfrm>
        </p:spPr>
        <p:txBody>
          <a:bodyPr vert="horz" lIns="91440" tIns="45720" rIns="91440" bIns="45720" rtlCol="0">
            <a:noAutofit/>
          </a:bodyPr>
          <a:lstStyle/>
          <a:p>
            <a:pPr algn="just">
              <a:lnSpc>
                <a:spcPct val="170000"/>
              </a:lnSpc>
              <a:spcBef>
                <a:spcPts val="600"/>
              </a:spcBef>
              <a:spcAft>
                <a:spcPts val="600"/>
              </a:spcAft>
            </a:pPr>
            <a:r>
              <a:rPr lang="es-ES" sz="2400" i="1" dirty="0">
                <a:latin typeface="Calibri" panose="020F0502020204030204" pitchFamily="34" charset="0"/>
                <a:cs typeface="Calibri" panose="020F0502020204030204" pitchFamily="34" charset="0"/>
              </a:rPr>
              <a:t>Si bien las pruebas de regresión son un concepto aparentemente simple, en la práctica </a:t>
            </a:r>
            <a:r>
              <a:rPr lang="es-ES" sz="2400" b="1" i="1" dirty="0">
                <a:solidFill>
                  <a:srgbClr val="FFFF00"/>
                </a:solidFill>
                <a:latin typeface="Calibri" panose="020F0502020204030204" pitchFamily="34" charset="0"/>
                <a:cs typeface="Calibri" panose="020F0502020204030204" pitchFamily="34" charset="0"/>
              </a:rPr>
              <a:t>pueden ser bastante desafiantes debido a los recursos limitados, como el tiempo, el personal y los sistemas de prueba.</a:t>
            </a:r>
            <a:endParaRPr lang="es-AR" sz="2400" b="1" i="1" dirty="0">
              <a:solidFill>
                <a:srgbClr val="FFFF00"/>
              </a:solidFill>
              <a:latin typeface="Calibri" panose="020F0502020204030204" pitchFamily="34" charset="0"/>
              <a:cs typeface="Calibri" panose="020F0502020204030204" pitchFamily="34" charset="0"/>
            </a:endParaRPr>
          </a:p>
        </p:txBody>
      </p:sp>
      <p:pic>
        <p:nvPicPr>
          <p:cNvPr id="1026" name="Picture 2" descr="Pruebas de regresión - Wikipedia, la enciclopedia libre">
            <a:extLst>
              <a:ext uri="{FF2B5EF4-FFF2-40B4-BE49-F238E27FC236}">
                <a16:creationId xmlns:a16="http://schemas.microsoft.com/office/drawing/2014/main" id="{42D557B6-935C-182A-026C-D7F92890D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736" y="3318223"/>
            <a:ext cx="4400121" cy="3412981"/>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4">
            <a:extLst>
              <a:ext uri="{FF2B5EF4-FFF2-40B4-BE49-F238E27FC236}">
                <a16:creationId xmlns:a16="http://schemas.microsoft.com/office/drawing/2014/main" id="{635F7DD5-DE23-F1EB-112E-B8CE4CAC780F}"/>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7" name="1 Título"/>
          <p:cNvSpPr txBox="1">
            <a:spLocks/>
          </p:cNvSpPr>
          <p:nvPr/>
        </p:nvSpPr>
        <p:spPr>
          <a:xfrm>
            <a:off x="1792501" y="303959"/>
            <a:ext cx="8971384" cy="97407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800" b="1" i="1" smtClean="0">
                <a:effectLst>
                  <a:outerShdw blurRad="38100" dist="38100" dir="2700000" algn="tl">
                    <a:srgbClr val="000000">
                      <a:alpha val="43137"/>
                    </a:srgbClr>
                  </a:outerShdw>
                </a:effectLst>
              </a:rPr>
              <a:t>Pruebas  de Regresión</a:t>
            </a:r>
            <a:endParaRPr lang="es-MX" sz="4800" b="1" i="1" dirty="0">
              <a:effectLst>
                <a:outerShdw blurRad="38100" dist="38100" dir="2700000" algn="tl">
                  <a:srgbClr val="000000">
                    <a:alpha val="43137"/>
                  </a:srgbClr>
                </a:outerShdw>
              </a:effectLst>
            </a:endParaRPr>
          </a:p>
        </p:txBody>
      </p:sp>
      <p:cxnSp>
        <p:nvCxnSpPr>
          <p:cNvPr id="8" name="Conector recto 7"/>
          <p:cNvCxnSpPr/>
          <p:nvPr/>
        </p:nvCxnSpPr>
        <p:spPr>
          <a:xfrm flipV="1">
            <a:off x="687652" y="1265937"/>
            <a:ext cx="10800000" cy="0"/>
          </a:xfrm>
          <a:prstGeom prst="line">
            <a:avLst/>
          </a:prstGeom>
          <a:ln w="25400" cmpd="sng"/>
        </p:spPr>
        <p:style>
          <a:lnRef idx="1">
            <a:schemeClr val="accent1"/>
          </a:lnRef>
          <a:fillRef idx="0">
            <a:schemeClr val="accent1"/>
          </a:fillRef>
          <a:effectRef idx="0">
            <a:schemeClr val="accent1"/>
          </a:effectRef>
          <a:fontRef idx="minor">
            <a:schemeClr val="tx1"/>
          </a:fontRef>
        </p:style>
      </p:cxnSp>
      <p:sp>
        <p:nvSpPr>
          <p:cNvPr id="9" name="Pentágono 8"/>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32464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89217CC8-ED3D-6935-43DB-0D977C544120}"/>
              </a:ext>
            </a:extLst>
          </p:cNvPr>
          <p:cNvSpPr>
            <a:spLocks noGrp="1"/>
          </p:cNvSpPr>
          <p:nvPr>
            <p:ph type="title"/>
          </p:nvPr>
        </p:nvSpPr>
        <p:spPr>
          <a:xfrm>
            <a:off x="1487488" y="298684"/>
            <a:ext cx="8971384" cy="974077"/>
          </a:xfrm>
        </p:spPr>
        <p:txBody>
          <a:bodyPr vert="horz" lIns="91440" tIns="45720" rIns="91440" bIns="45720" rtlCol="0" anchor="ctr">
            <a:normAutofit fontScale="90000"/>
          </a:bodyPr>
          <a:lstStyle/>
          <a:p>
            <a:pPr algn="ctr"/>
            <a:r>
              <a:rPr lang="es-ES" sz="4800" b="1" i="1" dirty="0">
                <a:effectLst>
                  <a:outerShdw blurRad="38100" dist="38100" dir="2700000" algn="tl">
                    <a:srgbClr val="000000">
                      <a:alpha val="43137"/>
                    </a:srgbClr>
                  </a:outerShdw>
                </a:effectLst>
              </a:rPr>
              <a:t>¿Por qué son importantes las pruebas de regresión?</a:t>
            </a:r>
            <a:endParaRPr lang="es-MX" sz="4800" b="1" i="1" dirty="0">
              <a:effectLst>
                <a:outerShdw blurRad="38100" dist="38100" dir="2700000" algn="tl">
                  <a:srgbClr val="000000">
                    <a:alpha val="43137"/>
                  </a:srgbClr>
                </a:outerShdw>
              </a:effectLst>
            </a:endParaRPr>
          </a:p>
        </p:txBody>
      </p:sp>
      <p:sp>
        <p:nvSpPr>
          <p:cNvPr id="3" name="Marcador de contenido 2">
            <a:extLst>
              <a:ext uri="{FF2B5EF4-FFF2-40B4-BE49-F238E27FC236}">
                <a16:creationId xmlns:a16="http://schemas.microsoft.com/office/drawing/2014/main" id="{A1875165-C144-501A-9A2B-099883B21C65}"/>
              </a:ext>
            </a:extLst>
          </p:cNvPr>
          <p:cNvSpPr>
            <a:spLocks noGrp="1"/>
          </p:cNvSpPr>
          <p:nvPr>
            <p:ph idx="1"/>
          </p:nvPr>
        </p:nvSpPr>
        <p:spPr>
          <a:xfrm>
            <a:off x="407368" y="1556792"/>
            <a:ext cx="11377264" cy="2520280"/>
          </a:xfrm>
        </p:spPr>
        <p:txBody>
          <a:bodyPr vert="horz" lIns="91440" tIns="45720" rIns="91440" bIns="45720" rtlCol="0">
            <a:normAutofit lnSpcReduction="10000"/>
          </a:bodyPr>
          <a:lstStyle/>
          <a:p>
            <a:pPr algn="just">
              <a:lnSpc>
                <a:spcPct val="170000"/>
              </a:lnSpc>
              <a:spcBef>
                <a:spcPts val="600"/>
              </a:spcBef>
              <a:spcAft>
                <a:spcPts val="600"/>
              </a:spcAft>
            </a:pPr>
            <a:r>
              <a:rPr lang="es-ES" sz="2400" i="1" dirty="0">
                <a:latin typeface="Calibri" panose="020F0502020204030204" pitchFamily="34" charset="0"/>
                <a:cs typeface="Calibri" panose="020F0502020204030204" pitchFamily="34" charset="0"/>
              </a:rPr>
              <a:t>Las pruebas de regresión </a:t>
            </a:r>
            <a:r>
              <a:rPr lang="es-ES" sz="2400" i="1" dirty="0">
                <a:solidFill>
                  <a:srgbClr val="FFFF00"/>
                </a:solidFill>
                <a:latin typeface="Calibri" panose="020F0502020204030204" pitchFamily="34" charset="0"/>
                <a:cs typeface="Calibri" panose="020F0502020204030204" pitchFamily="34" charset="0"/>
              </a:rPr>
              <a:t>son un elemento esencial del aseguramiento de la calidad del software.</a:t>
            </a:r>
            <a:r>
              <a:rPr lang="es-ES" sz="2400" i="1" dirty="0">
                <a:latin typeface="Calibri" panose="020F0502020204030204" pitchFamily="34" charset="0"/>
                <a:cs typeface="Calibri" panose="020F0502020204030204" pitchFamily="34" charset="0"/>
              </a:rPr>
              <a:t> Durante las pruebas unitarias y de integración, las pruebas de regresión pueden ayudar a detectar defectos de manera temprana y, por lo tanto, reducir el costo para resolverlos. </a:t>
            </a:r>
          </a:p>
        </p:txBody>
      </p:sp>
      <p:sp>
        <p:nvSpPr>
          <p:cNvPr id="2" name="Subtítulo 4">
            <a:extLst>
              <a:ext uri="{FF2B5EF4-FFF2-40B4-BE49-F238E27FC236}">
                <a16:creationId xmlns:a16="http://schemas.microsoft.com/office/drawing/2014/main" id="{1CFD1D61-4F6D-C927-91CB-04EA60891BBC}"/>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6" name="Pentágono 5"/>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3587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89217CC8-ED3D-6935-43DB-0D977C544120}"/>
              </a:ext>
            </a:extLst>
          </p:cNvPr>
          <p:cNvSpPr>
            <a:spLocks noGrp="1"/>
          </p:cNvSpPr>
          <p:nvPr>
            <p:ph type="title"/>
          </p:nvPr>
        </p:nvSpPr>
        <p:spPr>
          <a:xfrm>
            <a:off x="1487488" y="298684"/>
            <a:ext cx="8971384" cy="974077"/>
          </a:xfrm>
        </p:spPr>
        <p:txBody>
          <a:bodyPr vert="horz" lIns="91440" tIns="45720" rIns="91440" bIns="45720" rtlCol="0" anchor="ctr">
            <a:normAutofit fontScale="90000"/>
          </a:bodyPr>
          <a:lstStyle/>
          <a:p>
            <a:pPr algn="ctr"/>
            <a:r>
              <a:rPr lang="es-ES" sz="4800" b="1" i="1" dirty="0">
                <a:effectLst>
                  <a:outerShdw blurRad="38100" dist="38100" dir="2700000" algn="tl">
                    <a:srgbClr val="000000">
                      <a:alpha val="43137"/>
                    </a:srgbClr>
                  </a:outerShdw>
                </a:effectLst>
              </a:rPr>
              <a:t>¿Por qué son importantes las pruebas de regresión?</a:t>
            </a:r>
            <a:endParaRPr lang="es-MX" sz="4800" b="1" i="1" dirty="0">
              <a:effectLst>
                <a:outerShdw blurRad="38100" dist="38100" dir="2700000" algn="tl">
                  <a:srgbClr val="000000">
                    <a:alpha val="43137"/>
                  </a:srgbClr>
                </a:outerShdw>
              </a:effectLst>
            </a:endParaRPr>
          </a:p>
        </p:txBody>
      </p:sp>
      <p:sp>
        <p:nvSpPr>
          <p:cNvPr id="3" name="Marcador de contenido 2">
            <a:extLst>
              <a:ext uri="{FF2B5EF4-FFF2-40B4-BE49-F238E27FC236}">
                <a16:creationId xmlns:a16="http://schemas.microsoft.com/office/drawing/2014/main" id="{A1875165-C144-501A-9A2B-099883B21C65}"/>
              </a:ext>
            </a:extLst>
          </p:cNvPr>
          <p:cNvSpPr>
            <a:spLocks noGrp="1"/>
          </p:cNvSpPr>
          <p:nvPr>
            <p:ph idx="1"/>
          </p:nvPr>
        </p:nvSpPr>
        <p:spPr>
          <a:xfrm>
            <a:off x="407368" y="1556792"/>
            <a:ext cx="11377264" cy="2016224"/>
          </a:xfrm>
        </p:spPr>
        <p:txBody>
          <a:bodyPr vert="horz" lIns="91440" tIns="45720" rIns="91440" bIns="45720" rtlCol="0">
            <a:normAutofit/>
          </a:bodyPr>
          <a:lstStyle/>
          <a:p>
            <a:pPr algn="just">
              <a:lnSpc>
                <a:spcPct val="170000"/>
              </a:lnSpc>
              <a:spcBef>
                <a:spcPts val="600"/>
              </a:spcBef>
              <a:spcAft>
                <a:spcPts val="600"/>
              </a:spcAft>
            </a:pPr>
            <a:r>
              <a:rPr lang="es-ES" sz="2400" i="1" dirty="0" smtClean="0">
                <a:solidFill>
                  <a:srgbClr val="FFFF00"/>
                </a:solidFill>
                <a:latin typeface="Calibri" panose="020F0502020204030204" pitchFamily="34" charset="0"/>
                <a:cs typeface="Calibri" panose="020F0502020204030204" pitchFamily="34" charset="0"/>
              </a:rPr>
              <a:t>Crea </a:t>
            </a:r>
            <a:r>
              <a:rPr lang="es-ES" sz="2400" i="1" dirty="0">
                <a:solidFill>
                  <a:srgbClr val="FFFF00"/>
                </a:solidFill>
                <a:latin typeface="Calibri" panose="020F0502020204030204" pitchFamily="34" charset="0"/>
                <a:cs typeface="Calibri" panose="020F0502020204030204" pitchFamily="34" charset="0"/>
              </a:rPr>
              <a:t>la confianza de que una aplicación está lista para su implementación. </a:t>
            </a:r>
            <a:r>
              <a:rPr lang="es-ES" sz="2400" i="1" dirty="0">
                <a:latin typeface="Calibri" panose="020F0502020204030204" pitchFamily="34" charset="0"/>
                <a:cs typeface="Calibri" panose="020F0502020204030204" pitchFamily="34" charset="0"/>
              </a:rPr>
              <a:t>Lo que es más importante, las pruebas de regresión </a:t>
            </a:r>
            <a:r>
              <a:rPr lang="es-ES" sz="2400" i="1" dirty="0">
                <a:solidFill>
                  <a:srgbClr val="FFFF00"/>
                </a:solidFill>
                <a:latin typeface="Calibri" panose="020F0502020204030204" pitchFamily="34" charset="0"/>
                <a:cs typeface="Calibri" panose="020F0502020204030204" pitchFamily="34" charset="0"/>
              </a:rPr>
              <a:t>verifican que los cambios en el código no vuelvan a introducir defectos antiguos, lo que mejora la calidad del software implementado.</a:t>
            </a:r>
            <a:endParaRPr lang="es-AR" sz="2400" i="1" dirty="0">
              <a:solidFill>
                <a:srgbClr val="FFFF00"/>
              </a:solidFill>
              <a:latin typeface="Calibri" panose="020F0502020204030204" pitchFamily="34" charset="0"/>
              <a:cs typeface="Calibri" panose="020F0502020204030204" pitchFamily="34" charset="0"/>
            </a:endParaRPr>
          </a:p>
        </p:txBody>
      </p:sp>
      <p:sp>
        <p:nvSpPr>
          <p:cNvPr id="2" name="Subtítulo 4">
            <a:extLst>
              <a:ext uri="{FF2B5EF4-FFF2-40B4-BE49-F238E27FC236}">
                <a16:creationId xmlns:a16="http://schemas.microsoft.com/office/drawing/2014/main" id="{1CFD1D61-4F6D-C927-91CB-04EA60891BBC}"/>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5" name="Pentágono 4"/>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373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89217CC8-ED3D-6935-43DB-0D977C544120}"/>
              </a:ext>
            </a:extLst>
          </p:cNvPr>
          <p:cNvSpPr>
            <a:spLocks noGrp="1"/>
          </p:cNvSpPr>
          <p:nvPr>
            <p:ph type="title"/>
          </p:nvPr>
        </p:nvSpPr>
        <p:spPr>
          <a:xfrm>
            <a:off x="767408" y="457117"/>
            <a:ext cx="11287022" cy="1764196"/>
          </a:xfrm>
        </p:spPr>
        <p:txBody>
          <a:bodyPr vert="horz" lIns="91440" tIns="45720" rIns="91440" bIns="45720" rtlCol="0" anchor="ctr">
            <a:normAutofit fontScale="90000"/>
          </a:bodyPr>
          <a:lstStyle/>
          <a:p>
            <a:pPr algn="ctr"/>
            <a:r>
              <a:rPr lang="es-ES" sz="4800" b="1" i="1" dirty="0">
                <a:effectLst>
                  <a:outerShdw blurRad="38100" dist="38100" dir="2700000" algn="tl">
                    <a:srgbClr val="000000">
                      <a:alpha val="43137"/>
                    </a:srgbClr>
                  </a:outerShdw>
                </a:effectLst>
              </a:rPr>
              <a:t>Diferencia entre las pruebas de regresión, las unitarias y otros tipos</a:t>
            </a:r>
            <a:endParaRPr lang="es-MX" sz="4800" b="1" i="1" dirty="0">
              <a:effectLst>
                <a:outerShdw blurRad="38100" dist="38100" dir="2700000" algn="tl">
                  <a:srgbClr val="000000">
                    <a:alpha val="43137"/>
                  </a:srgbClr>
                </a:outerShdw>
              </a:effectLst>
            </a:endParaRPr>
          </a:p>
        </p:txBody>
      </p:sp>
      <p:sp>
        <p:nvSpPr>
          <p:cNvPr id="3" name="Marcador de contenido 2">
            <a:extLst>
              <a:ext uri="{FF2B5EF4-FFF2-40B4-BE49-F238E27FC236}">
                <a16:creationId xmlns:a16="http://schemas.microsoft.com/office/drawing/2014/main" id="{A1875165-C144-501A-9A2B-099883B21C65}"/>
              </a:ext>
            </a:extLst>
          </p:cNvPr>
          <p:cNvSpPr>
            <a:spLocks noGrp="1"/>
          </p:cNvSpPr>
          <p:nvPr>
            <p:ph idx="1"/>
          </p:nvPr>
        </p:nvSpPr>
        <p:spPr>
          <a:xfrm>
            <a:off x="531826" y="1882744"/>
            <a:ext cx="11161240" cy="2808312"/>
          </a:xfrm>
        </p:spPr>
        <p:txBody>
          <a:bodyPr vert="horz" lIns="91440" tIns="45720" rIns="91440" bIns="45720" rtlCol="0">
            <a:noAutofit/>
          </a:bodyPr>
          <a:lstStyle/>
          <a:p>
            <a:pPr algn="just">
              <a:lnSpc>
                <a:spcPct val="170000"/>
              </a:lnSpc>
              <a:spcBef>
                <a:spcPts val="600"/>
              </a:spcBef>
              <a:spcAft>
                <a:spcPts val="600"/>
              </a:spcAft>
            </a:pPr>
            <a:r>
              <a:rPr lang="es-ES" sz="2400" i="1" dirty="0">
                <a:latin typeface="Calibri" panose="020F0502020204030204" pitchFamily="34" charset="0"/>
                <a:cs typeface="Calibri" panose="020F0502020204030204" pitchFamily="34" charset="0"/>
              </a:rPr>
              <a:t>Las pruebas de regresión </a:t>
            </a:r>
            <a:r>
              <a:rPr lang="es-ES" sz="2400" i="1" dirty="0">
                <a:solidFill>
                  <a:srgbClr val="FFFF00"/>
                </a:solidFill>
                <a:latin typeface="Calibri" panose="020F0502020204030204" pitchFamily="34" charset="0"/>
                <a:cs typeface="Calibri" panose="020F0502020204030204" pitchFamily="34" charset="0"/>
              </a:rPr>
              <a:t>son un subconjunto de todos los demás tipos de pruebas, incluidas las pruebas de escritorio, las pruebas web y las pruebas móviles</a:t>
            </a:r>
            <a:r>
              <a:rPr lang="es-ES" sz="2400" i="1" dirty="0" smtClean="0">
                <a:solidFill>
                  <a:srgbClr val="FFFF00"/>
                </a:solidFill>
                <a:latin typeface="Calibri" panose="020F0502020204030204" pitchFamily="34" charset="0"/>
                <a:cs typeface="Calibri" panose="020F0502020204030204" pitchFamily="34" charset="0"/>
              </a:rPr>
              <a:t>.  </a:t>
            </a:r>
            <a:r>
              <a:rPr lang="es-ES" sz="2400" i="1" dirty="0">
                <a:latin typeface="Calibri" panose="020F0502020204030204" pitchFamily="34" charset="0"/>
                <a:cs typeface="Calibri" panose="020F0502020204030204" pitchFamily="34" charset="0"/>
              </a:rPr>
              <a:t>En teoría, las pruebas de regresión </a:t>
            </a:r>
            <a:r>
              <a:rPr lang="es-ES" sz="2400" i="1" dirty="0">
                <a:solidFill>
                  <a:srgbClr val="FFFF00"/>
                </a:solidFill>
                <a:latin typeface="Calibri" panose="020F0502020204030204" pitchFamily="34" charset="0"/>
                <a:cs typeface="Calibri" panose="020F0502020204030204" pitchFamily="34" charset="0"/>
              </a:rPr>
              <a:t>se pueden realizar en cualquier etapa del ciclo de vida del desarrollo de software: </a:t>
            </a:r>
            <a:r>
              <a:rPr lang="es-ES" sz="2400" i="1" dirty="0">
                <a:latin typeface="Calibri" panose="020F0502020204030204" pitchFamily="34" charset="0"/>
                <a:cs typeface="Calibri" panose="020F0502020204030204" pitchFamily="34" charset="0"/>
              </a:rPr>
              <a:t>incluidas las pruebas unitarias, de integración, de sistema y de aceptación. </a:t>
            </a:r>
          </a:p>
        </p:txBody>
      </p:sp>
      <p:sp>
        <p:nvSpPr>
          <p:cNvPr id="5" name="Subtítulo 4">
            <a:extLst>
              <a:ext uri="{FF2B5EF4-FFF2-40B4-BE49-F238E27FC236}">
                <a16:creationId xmlns:a16="http://schemas.microsoft.com/office/drawing/2014/main" id="{635F7DD5-DE23-F1EB-112E-B8CE4CAC780F}"/>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6" name="Pentágono 5"/>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0948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875165-C144-501A-9A2B-099883B21C65}"/>
              </a:ext>
            </a:extLst>
          </p:cNvPr>
          <p:cNvSpPr>
            <a:spLocks noGrp="1"/>
          </p:cNvSpPr>
          <p:nvPr>
            <p:ph idx="1"/>
          </p:nvPr>
        </p:nvSpPr>
        <p:spPr>
          <a:xfrm>
            <a:off x="536529" y="1870285"/>
            <a:ext cx="11161240" cy="2025529"/>
          </a:xfrm>
        </p:spPr>
        <p:txBody>
          <a:bodyPr vert="horz" lIns="91440" tIns="45720" rIns="91440" bIns="45720" rtlCol="0">
            <a:noAutofit/>
          </a:bodyPr>
          <a:lstStyle/>
          <a:p>
            <a:pPr algn="just">
              <a:lnSpc>
                <a:spcPct val="170000"/>
              </a:lnSpc>
              <a:spcBef>
                <a:spcPts val="600"/>
              </a:spcBef>
              <a:spcAft>
                <a:spcPts val="600"/>
              </a:spcAft>
            </a:pPr>
            <a:r>
              <a:rPr lang="es-ES" sz="2400" i="1" dirty="0" smtClean="0">
                <a:latin typeface="Calibri" panose="020F0502020204030204" pitchFamily="34" charset="0"/>
                <a:cs typeface="Calibri" panose="020F0502020204030204" pitchFamily="34" charset="0"/>
              </a:rPr>
              <a:t>Sin </a:t>
            </a:r>
            <a:r>
              <a:rPr lang="es-ES" sz="2400" i="1" dirty="0">
                <a:latin typeface="Calibri" panose="020F0502020204030204" pitchFamily="34" charset="0"/>
                <a:cs typeface="Calibri" panose="020F0502020204030204" pitchFamily="34" charset="0"/>
              </a:rPr>
              <a:t>embargo, en la práctica, el término </a:t>
            </a:r>
            <a:r>
              <a:rPr lang="es-ES" sz="2400" b="1" i="1" dirty="0">
                <a:solidFill>
                  <a:srgbClr val="FFC000"/>
                </a:solidFill>
                <a:latin typeface="Calibri" panose="020F0502020204030204" pitchFamily="34" charset="0"/>
                <a:cs typeface="Calibri" panose="020F0502020204030204" pitchFamily="34" charset="0"/>
              </a:rPr>
              <a:t>"prueba de regresión" </a:t>
            </a:r>
            <a:r>
              <a:rPr lang="es-ES" sz="2400" i="1" dirty="0">
                <a:latin typeface="Calibri" panose="020F0502020204030204" pitchFamily="34" charset="0"/>
                <a:cs typeface="Calibri" panose="020F0502020204030204" pitchFamily="34" charset="0"/>
              </a:rPr>
              <a:t>se usa a menudo para describir solo el proceso de "prueba de integración", durante el cual se ejecutan las pruebas unitarias y de integración contra </a:t>
            </a:r>
            <a:r>
              <a:rPr lang="es-ES" sz="2400" i="1" dirty="0" smtClean="0">
                <a:latin typeface="Calibri" panose="020F0502020204030204" pitchFamily="34" charset="0"/>
                <a:cs typeface="Calibri" panose="020F0502020204030204" pitchFamily="34" charset="0"/>
              </a:rPr>
              <a:t>la </a:t>
            </a:r>
            <a:r>
              <a:rPr lang="es-ES" sz="2400" i="1" dirty="0" smtClean="0">
                <a:solidFill>
                  <a:srgbClr val="FFC000"/>
                </a:solidFill>
                <a:latin typeface="Calibri" panose="020F0502020204030204" pitchFamily="34" charset="0"/>
                <a:cs typeface="Calibri" panose="020F0502020204030204" pitchFamily="34" charset="0"/>
              </a:rPr>
              <a:t>AUT fusionada</a:t>
            </a:r>
            <a:r>
              <a:rPr lang="es-ES" sz="2400" i="1" dirty="0" smtClean="0">
                <a:latin typeface="Calibri" panose="020F0502020204030204" pitchFamily="34" charset="0"/>
                <a:cs typeface="Calibri" panose="020F0502020204030204" pitchFamily="34" charset="0"/>
              </a:rPr>
              <a:t>.</a:t>
            </a:r>
            <a:endParaRPr lang="es-ES" sz="2400" i="1" dirty="0">
              <a:solidFill>
                <a:srgbClr val="FFFF00"/>
              </a:solidFill>
              <a:latin typeface="Calibri" panose="020F0502020204030204" pitchFamily="34" charset="0"/>
              <a:cs typeface="Calibri" panose="020F0502020204030204" pitchFamily="34" charset="0"/>
            </a:endParaRPr>
          </a:p>
        </p:txBody>
      </p:sp>
      <p:sp>
        <p:nvSpPr>
          <p:cNvPr id="5" name="Subtítulo 4">
            <a:extLst>
              <a:ext uri="{FF2B5EF4-FFF2-40B4-BE49-F238E27FC236}">
                <a16:creationId xmlns:a16="http://schemas.microsoft.com/office/drawing/2014/main" id="{635F7DD5-DE23-F1EB-112E-B8CE4CAC780F}"/>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6" name="Pentágono 5"/>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1 Título">
            <a:extLst>
              <a:ext uri="{FF2B5EF4-FFF2-40B4-BE49-F238E27FC236}">
                <a16:creationId xmlns:a16="http://schemas.microsoft.com/office/drawing/2014/main" id="{89217CC8-ED3D-6935-43DB-0D977C544120}"/>
              </a:ext>
            </a:extLst>
          </p:cNvPr>
          <p:cNvSpPr>
            <a:spLocks noGrp="1"/>
          </p:cNvSpPr>
          <p:nvPr>
            <p:ph type="title"/>
          </p:nvPr>
        </p:nvSpPr>
        <p:spPr>
          <a:xfrm>
            <a:off x="767408" y="457117"/>
            <a:ext cx="11287022" cy="1764196"/>
          </a:xfrm>
        </p:spPr>
        <p:txBody>
          <a:bodyPr vert="horz" lIns="91440" tIns="45720" rIns="91440" bIns="45720" rtlCol="0" anchor="ctr">
            <a:normAutofit fontScale="90000"/>
          </a:bodyPr>
          <a:lstStyle/>
          <a:p>
            <a:pPr algn="ctr"/>
            <a:r>
              <a:rPr lang="es-ES" sz="4800" b="1" i="1" dirty="0">
                <a:effectLst>
                  <a:outerShdw blurRad="38100" dist="38100" dir="2700000" algn="tl">
                    <a:srgbClr val="000000">
                      <a:alpha val="43137"/>
                    </a:srgbClr>
                  </a:outerShdw>
                </a:effectLst>
              </a:rPr>
              <a:t>Diferencia entre las pruebas de regresión, las unitarias y otros tipos</a:t>
            </a:r>
            <a:endParaRPr lang="es-MX" sz="48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595830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a:extLst>
              <a:ext uri="{FF2B5EF4-FFF2-40B4-BE49-F238E27FC236}">
                <a16:creationId xmlns:a16="http://schemas.microsoft.com/office/drawing/2014/main" id="{635F7DD5-DE23-F1EB-112E-B8CE4CAC780F}"/>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pic>
        <p:nvPicPr>
          <p:cNvPr id="10" name="Imagen 9">
            <a:extLst>
              <a:ext uri="{FF2B5EF4-FFF2-40B4-BE49-F238E27FC236}">
                <a16:creationId xmlns:a16="http://schemas.microsoft.com/office/drawing/2014/main" id="{184C6A58-A8CB-91D4-73B6-E4B0D514E72D}"/>
              </a:ext>
            </a:extLst>
          </p:cNvPr>
          <p:cNvPicPr>
            <a:picLocks noChangeAspect="1"/>
          </p:cNvPicPr>
          <p:nvPr/>
        </p:nvPicPr>
        <p:blipFill>
          <a:blip r:embed="rId2"/>
          <a:stretch>
            <a:fillRect/>
          </a:stretch>
        </p:blipFill>
        <p:spPr>
          <a:xfrm>
            <a:off x="1262062" y="85725"/>
            <a:ext cx="9667875" cy="6686550"/>
          </a:xfrm>
          <a:prstGeom prst="rect">
            <a:avLst/>
          </a:prstGeom>
        </p:spPr>
      </p:pic>
    </p:spTree>
    <p:extLst>
      <p:ext uri="{BB962C8B-B14F-4D97-AF65-F5344CB8AC3E}">
        <p14:creationId xmlns:p14="http://schemas.microsoft.com/office/powerpoint/2010/main" val="2419077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4">
            <a:extLst>
              <a:ext uri="{FF2B5EF4-FFF2-40B4-BE49-F238E27FC236}">
                <a16:creationId xmlns:a16="http://schemas.microsoft.com/office/drawing/2014/main" id="{935D029C-003D-83FB-3EC0-AA5A30A2F998}"/>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pic>
        <p:nvPicPr>
          <p:cNvPr id="2050" name="Picture 2" descr="No hay ninguna descripción de la foto disponible.">
            <a:extLst>
              <a:ext uri="{FF2B5EF4-FFF2-40B4-BE49-F238E27FC236}">
                <a16:creationId xmlns:a16="http://schemas.microsoft.com/office/drawing/2014/main" id="{B3B300F6-B093-2148-070D-B902661AE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476672"/>
            <a:ext cx="11586299" cy="634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1604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89217CC8-ED3D-6935-43DB-0D977C544120}"/>
              </a:ext>
            </a:extLst>
          </p:cNvPr>
          <p:cNvSpPr>
            <a:spLocks noGrp="1"/>
          </p:cNvSpPr>
          <p:nvPr>
            <p:ph type="title"/>
          </p:nvPr>
        </p:nvSpPr>
        <p:spPr>
          <a:xfrm>
            <a:off x="839416" y="369287"/>
            <a:ext cx="10123512" cy="1723222"/>
          </a:xfrm>
        </p:spPr>
        <p:txBody>
          <a:bodyPr vert="horz" lIns="91440" tIns="45720" rIns="91440" bIns="45720" rtlCol="0" anchor="ctr">
            <a:normAutofit fontScale="90000"/>
          </a:bodyPr>
          <a:lstStyle/>
          <a:p>
            <a:pPr algn="ctr"/>
            <a:r>
              <a:rPr lang="es-ES" sz="4800" b="1" i="1" dirty="0">
                <a:effectLst>
                  <a:outerShdw blurRad="38100" dist="38100" dir="2700000" algn="tl">
                    <a:srgbClr val="000000">
                      <a:alpha val="43137"/>
                    </a:srgbClr>
                  </a:outerShdw>
                </a:effectLst>
              </a:rPr>
              <a:t>¿Cuáles son las técnicas comunes de prueba de regresión?</a:t>
            </a:r>
            <a:endParaRPr lang="es-MX" sz="4800" b="1" i="1" dirty="0">
              <a:effectLst>
                <a:outerShdw blurRad="38100" dist="38100" dir="2700000" algn="tl">
                  <a:srgbClr val="000000">
                    <a:alpha val="43137"/>
                  </a:srgbClr>
                </a:outerShdw>
              </a:effectLst>
            </a:endParaRPr>
          </a:p>
        </p:txBody>
      </p:sp>
      <p:sp>
        <p:nvSpPr>
          <p:cNvPr id="3" name="Marcador de contenido 2">
            <a:extLst>
              <a:ext uri="{FF2B5EF4-FFF2-40B4-BE49-F238E27FC236}">
                <a16:creationId xmlns:a16="http://schemas.microsoft.com/office/drawing/2014/main" id="{A1875165-C144-501A-9A2B-099883B21C65}"/>
              </a:ext>
            </a:extLst>
          </p:cNvPr>
          <p:cNvSpPr>
            <a:spLocks noGrp="1"/>
          </p:cNvSpPr>
          <p:nvPr>
            <p:ph idx="1"/>
          </p:nvPr>
        </p:nvSpPr>
        <p:spPr>
          <a:xfrm>
            <a:off x="3863752" y="2204864"/>
            <a:ext cx="6048672" cy="4536504"/>
          </a:xfrm>
        </p:spPr>
        <p:txBody>
          <a:bodyPr vert="horz" lIns="91440" tIns="45720" rIns="91440" bIns="45720" rtlCol="0">
            <a:noAutofit/>
          </a:bodyPr>
          <a:lstStyle/>
          <a:p>
            <a:pPr algn="just">
              <a:lnSpc>
                <a:spcPct val="170000"/>
              </a:lnSpc>
              <a:spcBef>
                <a:spcPts val="600"/>
              </a:spcBef>
              <a:spcAft>
                <a:spcPts val="600"/>
              </a:spcAft>
            </a:pPr>
            <a:r>
              <a:rPr lang="es-AR" sz="2800" i="1" dirty="0">
                <a:solidFill>
                  <a:srgbClr val="FFFF00"/>
                </a:solidFill>
                <a:latin typeface="Calibri" panose="020F0502020204030204" pitchFamily="34" charset="0"/>
                <a:cs typeface="Calibri" panose="020F0502020204030204" pitchFamily="34" charset="0"/>
              </a:rPr>
              <a:t>Pruebas de regresión unitaria</a:t>
            </a:r>
          </a:p>
          <a:p>
            <a:pPr algn="just">
              <a:lnSpc>
                <a:spcPct val="170000"/>
              </a:lnSpc>
              <a:spcBef>
                <a:spcPts val="600"/>
              </a:spcBef>
              <a:spcAft>
                <a:spcPts val="600"/>
              </a:spcAft>
            </a:pPr>
            <a:r>
              <a:rPr lang="es-AR" sz="2800" i="1" dirty="0">
                <a:latin typeface="Calibri" panose="020F0502020204030204" pitchFamily="34" charset="0"/>
                <a:cs typeface="Calibri" panose="020F0502020204030204" pitchFamily="34" charset="0"/>
              </a:rPr>
              <a:t>Prueba de humo</a:t>
            </a:r>
          </a:p>
          <a:p>
            <a:pPr algn="just">
              <a:lnSpc>
                <a:spcPct val="170000"/>
              </a:lnSpc>
              <a:spcBef>
                <a:spcPts val="600"/>
              </a:spcBef>
              <a:spcAft>
                <a:spcPts val="600"/>
              </a:spcAft>
            </a:pPr>
            <a:r>
              <a:rPr lang="es-AR" sz="2800" i="1" dirty="0">
                <a:latin typeface="Calibri" panose="020F0502020204030204" pitchFamily="34" charset="0"/>
                <a:cs typeface="Calibri" panose="020F0502020204030204" pitchFamily="34" charset="0"/>
              </a:rPr>
              <a:t>Pruebas de cordura</a:t>
            </a:r>
          </a:p>
          <a:p>
            <a:pPr algn="just">
              <a:lnSpc>
                <a:spcPct val="170000"/>
              </a:lnSpc>
              <a:spcBef>
                <a:spcPts val="600"/>
              </a:spcBef>
              <a:spcAft>
                <a:spcPts val="600"/>
              </a:spcAft>
            </a:pPr>
            <a:r>
              <a:rPr lang="es-AR" sz="2800" i="1" dirty="0">
                <a:solidFill>
                  <a:srgbClr val="FFFF00"/>
                </a:solidFill>
                <a:latin typeface="Calibri" panose="020F0502020204030204" pitchFamily="34" charset="0"/>
                <a:cs typeface="Calibri" panose="020F0502020204030204" pitchFamily="34" charset="0"/>
              </a:rPr>
              <a:t>Regresión completa</a:t>
            </a:r>
          </a:p>
          <a:p>
            <a:pPr algn="just">
              <a:lnSpc>
                <a:spcPct val="170000"/>
              </a:lnSpc>
              <a:spcBef>
                <a:spcPts val="600"/>
              </a:spcBef>
              <a:spcAft>
                <a:spcPts val="600"/>
              </a:spcAft>
            </a:pPr>
            <a:r>
              <a:rPr lang="es-AR" sz="2800" i="1" dirty="0">
                <a:solidFill>
                  <a:srgbClr val="FFFF00"/>
                </a:solidFill>
                <a:latin typeface="Calibri" panose="020F0502020204030204" pitchFamily="34" charset="0"/>
                <a:cs typeface="Calibri" panose="020F0502020204030204" pitchFamily="34" charset="0"/>
              </a:rPr>
              <a:t>Regresión parcial</a:t>
            </a:r>
          </a:p>
        </p:txBody>
      </p:sp>
      <p:sp>
        <p:nvSpPr>
          <p:cNvPr id="2" name="Subtítulo 4">
            <a:extLst>
              <a:ext uri="{FF2B5EF4-FFF2-40B4-BE49-F238E27FC236}">
                <a16:creationId xmlns:a16="http://schemas.microsoft.com/office/drawing/2014/main" id="{47790AA5-BF82-6505-2FC8-D60EABB8E427}"/>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5" name="Pentágono 4"/>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872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89217CC8-ED3D-6935-43DB-0D977C544120}"/>
              </a:ext>
            </a:extLst>
          </p:cNvPr>
          <p:cNvSpPr>
            <a:spLocks noGrp="1"/>
          </p:cNvSpPr>
          <p:nvPr>
            <p:ph type="title"/>
          </p:nvPr>
        </p:nvSpPr>
        <p:spPr>
          <a:xfrm>
            <a:off x="1610308" y="296652"/>
            <a:ext cx="8971384" cy="974077"/>
          </a:xfrm>
        </p:spPr>
        <p:txBody>
          <a:bodyPr vert="horz" lIns="91440" tIns="45720" rIns="91440" bIns="45720" rtlCol="0" anchor="ctr">
            <a:normAutofit/>
          </a:bodyPr>
          <a:lstStyle/>
          <a:p>
            <a:pPr algn="ctr"/>
            <a:r>
              <a:rPr lang="es-MX" sz="4800" b="1" i="1" dirty="0">
                <a:effectLst>
                  <a:outerShdw blurRad="38100" dist="38100" dir="2700000" algn="tl">
                    <a:srgbClr val="000000">
                      <a:alpha val="43137"/>
                    </a:srgbClr>
                  </a:outerShdw>
                </a:effectLst>
              </a:rPr>
              <a:t>Regresión Unitaria</a:t>
            </a:r>
          </a:p>
        </p:txBody>
      </p:sp>
      <p:sp>
        <p:nvSpPr>
          <p:cNvPr id="3" name="Marcador de contenido 2">
            <a:extLst>
              <a:ext uri="{FF2B5EF4-FFF2-40B4-BE49-F238E27FC236}">
                <a16:creationId xmlns:a16="http://schemas.microsoft.com/office/drawing/2014/main" id="{A1875165-C144-501A-9A2B-099883B21C65}"/>
              </a:ext>
            </a:extLst>
          </p:cNvPr>
          <p:cNvSpPr>
            <a:spLocks noGrp="1"/>
          </p:cNvSpPr>
          <p:nvPr>
            <p:ph idx="1"/>
          </p:nvPr>
        </p:nvSpPr>
        <p:spPr>
          <a:xfrm>
            <a:off x="623392" y="1628800"/>
            <a:ext cx="11161240" cy="4932548"/>
          </a:xfrm>
        </p:spPr>
        <p:txBody>
          <a:bodyPr vert="horz" lIns="91440" tIns="45720" rIns="91440" bIns="45720" rtlCol="0">
            <a:normAutofit/>
          </a:bodyPr>
          <a:lstStyle/>
          <a:p>
            <a:pPr algn="just">
              <a:lnSpc>
                <a:spcPct val="170000"/>
              </a:lnSpc>
              <a:spcBef>
                <a:spcPts val="600"/>
              </a:spcBef>
              <a:spcAft>
                <a:spcPts val="600"/>
              </a:spcAft>
            </a:pPr>
            <a:r>
              <a:rPr lang="es-ES" sz="2400" i="1" dirty="0">
                <a:latin typeface="Calibri" panose="020F0502020204030204" pitchFamily="34" charset="0"/>
                <a:cs typeface="Calibri" panose="020F0502020204030204" pitchFamily="34" charset="0"/>
              </a:rPr>
              <a:t>Inmediatamente después de que se completan los cambios de codificación para una sola unidad, un evaluador, generalmente el desarrollador responsable del código, </a:t>
            </a:r>
            <a:r>
              <a:rPr lang="es-ES" sz="2400" i="1" dirty="0">
                <a:solidFill>
                  <a:srgbClr val="FFFF00"/>
                </a:solidFill>
                <a:latin typeface="Calibri" panose="020F0502020204030204" pitchFamily="34" charset="0"/>
                <a:cs typeface="Calibri" panose="020F0502020204030204" pitchFamily="34" charset="0"/>
              </a:rPr>
              <a:t>vuelve a ejecutar todas las pruebas unitarias aprobadas anteriormente. </a:t>
            </a:r>
          </a:p>
          <a:p>
            <a:pPr algn="just">
              <a:lnSpc>
                <a:spcPct val="170000"/>
              </a:lnSpc>
              <a:spcBef>
                <a:spcPts val="600"/>
              </a:spcBef>
              <a:spcAft>
                <a:spcPts val="600"/>
              </a:spcAft>
            </a:pPr>
            <a:r>
              <a:rPr lang="es-ES" sz="2400" i="1" dirty="0">
                <a:latin typeface="Calibri" panose="020F0502020204030204" pitchFamily="34" charset="0"/>
                <a:cs typeface="Calibri" panose="020F0502020204030204" pitchFamily="34" charset="0"/>
              </a:rPr>
              <a:t>En los enfoques de desarrollo de prueba primero, como el desarrollo basado en pruebas (TDD) y en entornos de desarrollo continuo, </a:t>
            </a:r>
            <a:r>
              <a:rPr lang="es-ES" sz="2400" i="1" dirty="0">
                <a:solidFill>
                  <a:srgbClr val="FFFF00"/>
                </a:solidFill>
                <a:latin typeface="Calibri" panose="020F0502020204030204" pitchFamily="34" charset="0"/>
                <a:cs typeface="Calibri" panose="020F0502020204030204" pitchFamily="34" charset="0"/>
              </a:rPr>
              <a:t>las pruebas unitarias automatizadas están integradas en el código, lo que hace que las pruebas de regresión unitaria sean muy eficientes en comparación con otros tipos de pruebas.</a:t>
            </a:r>
          </a:p>
        </p:txBody>
      </p:sp>
      <p:sp>
        <p:nvSpPr>
          <p:cNvPr id="5" name="Subtítulo 4">
            <a:extLst>
              <a:ext uri="{FF2B5EF4-FFF2-40B4-BE49-F238E27FC236}">
                <a16:creationId xmlns:a16="http://schemas.microsoft.com/office/drawing/2014/main" id="{635F7DD5-DE23-F1EB-112E-B8CE4CAC780F}"/>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6" name="Pentágono 5"/>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683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89217CC8-ED3D-6935-43DB-0D977C544120}"/>
              </a:ext>
            </a:extLst>
          </p:cNvPr>
          <p:cNvSpPr>
            <a:spLocks noGrp="1"/>
          </p:cNvSpPr>
          <p:nvPr>
            <p:ph type="title"/>
          </p:nvPr>
        </p:nvSpPr>
        <p:spPr>
          <a:xfrm>
            <a:off x="1610308" y="296652"/>
            <a:ext cx="8971384" cy="974077"/>
          </a:xfrm>
        </p:spPr>
        <p:txBody>
          <a:bodyPr vert="horz" lIns="91440" tIns="45720" rIns="91440" bIns="45720" rtlCol="0" anchor="ctr">
            <a:normAutofit/>
          </a:bodyPr>
          <a:lstStyle/>
          <a:p>
            <a:pPr algn="ctr"/>
            <a:r>
              <a:rPr lang="es-MX" sz="4800" b="1" i="1" dirty="0">
                <a:effectLst>
                  <a:outerShdw blurRad="38100" dist="38100" dir="2700000" algn="tl">
                    <a:srgbClr val="000000">
                      <a:alpha val="43137"/>
                    </a:srgbClr>
                  </a:outerShdw>
                </a:effectLst>
              </a:rPr>
              <a:t>Regresión Completa</a:t>
            </a:r>
          </a:p>
        </p:txBody>
      </p:sp>
      <p:sp>
        <p:nvSpPr>
          <p:cNvPr id="3" name="Marcador de contenido 2">
            <a:extLst>
              <a:ext uri="{FF2B5EF4-FFF2-40B4-BE49-F238E27FC236}">
                <a16:creationId xmlns:a16="http://schemas.microsoft.com/office/drawing/2014/main" id="{A1875165-C144-501A-9A2B-099883B21C65}"/>
              </a:ext>
            </a:extLst>
          </p:cNvPr>
          <p:cNvSpPr>
            <a:spLocks noGrp="1"/>
          </p:cNvSpPr>
          <p:nvPr>
            <p:ph idx="1"/>
          </p:nvPr>
        </p:nvSpPr>
        <p:spPr>
          <a:xfrm>
            <a:off x="623392" y="1628800"/>
            <a:ext cx="11161240" cy="4932548"/>
          </a:xfrm>
        </p:spPr>
        <p:txBody>
          <a:bodyPr vert="horz" lIns="91440" tIns="45720" rIns="91440" bIns="45720" rtlCol="0">
            <a:normAutofit/>
          </a:bodyPr>
          <a:lstStyle/>
          <a:p>
            <a:pPr algn="just">
              <a:lnSpc>
                <a:spcPct val="170000"/>
              </a:lnSpc>
              <a:spcBef>
                <a:spcPts val="600"/>
              </a:spcBef>
              <a:spcAft>
                <a:spcPts val="600"/>
              </a:spcAft>
            </a:pPr>
            <a:r>
              <a:rPr lang="es-ES" i="1" dirty="0">
                <a:latin typeface="Calibri" panose="020F0502020204030204" pitchFamily="34" charset="0"/>
                <a:cs typeface="Calibri" panose="020F0502020204030204" pitchFamily="34" charset="0"/>
              </a:rPr>
              <a:t>También conocida como técnica de </a:t>
            </a:r>
            <a:r>
              <a:rPr lang="es-ES" i="1" dirty="0">
                <a:solidFill>
                  <a:srgbClr val="FFFF00"/>
                </a:solidFill>
                <a:latin typeface="Calibri" panose="020F0502020204030204" pitchFamily="34" charset="0"/>
                <a:cs typeface="Calibri" panose="020F0502020204030204" pitchFamily="34" charset="0"/>
              </a:rPr>
              <a:t>"volver a probar todo", </a:t>
            </a:r>
            <a:r>
              <a:rPr lang="es-ES" i="1" dirty="0">
                <a:latin typeface="Calibri" panose="020F0502020204030204" pitchFamily="34" charset="0"/>
                <a:cs typeface="Calibri" panose="020F0502020204030204" pitchFamily="34" charset="0"/>
              </a:rPr>
              <a:t>todos los casos de prueba de regresión se ejecutan en una regresión completa. Si bien una regresión completa puede ser tentadora para garantizar que la aplicación se haya probado exhaustivamente, </a:t>
            </a:r>
            <a:r>
              <a:rPr lang="es-ES" i="1" dirty="0">
                <a:solidFill>
                  <a:srgbClr val="FFFF00"/>
                </a:solidFill>
                <a:latin typeface="Calibri" panose="020F0502020204030204" pitchFamily="34" charset="0"/>
                <a:cs typeface="Calibri" panose="020F0502020204030204" pitchFamily="34" charset="0"/>
              </a:rPr>
              <a:t>esto es, por definición, costoso y no siempre es práctico, especialmente para versiones menores. </a:t>
            </a:r>
          </a:p>
          <a:p>
            <a:pPr algn="just">
              <a:lnSpc>
                <a:spcPct val="170000"/>
              </a:lnSpc>
              <a:spcBef>
                <a:spcPts val="600"/>
              </a:spcBef>
              <a:spcAft>
                <a:spcPts val="600"/>
              </a:spcAft>
            </a:pPr>
            <a:r>
              <a:rPr lang="es-ES" i="1" dirty="0">
                <a:latin typeface="Calibri" panose="020F0502020204030204" pitchFamily="34" charset="0"/>
                <a:cs typeface="Calibri" panose="020F0502020204030204" pitchFamily="34" charset="0"/>
              </a:rPr>
              <a:t>En general, puede ser necesario un conjunto completo de pruebas de regresión para versiones importantes con cambios significativos en el código, luego de cambios importantes en la configuración, como un puerto a una nueva plataforma, o para garantizar la compatibilidad con un sistema operativo actualizado. </a:t>
            </a:r>
          </a:p>
        </p:txBody>
      </p:sp>
      <p:sp>
        <p:nvSpPr>
          <p:cNvPr id="5" name="Subtítulo 4">
            <a:extLst>
              <a:ext uri="{FF2B5EF4-FFF2-40B4-BE49-F238E27FC236}">
                <a16:creationId xmlns:a16="http://schemas.microsoft.com/office/drawing/2014/main" id="{635F7DD5-DE23-F1EB-112E-B8CE4CAC780F}"/>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6" name="Pentágono 5"/>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1895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25565" y="4653136"/>
            <a:ext cx="11305256" cy="2078956"/>
          </a:xfrm>
        </p:spPr>
        <p:txBody>
          <a:bodyPr vert="horz" lIns="91440" tIns="45720" rIns="91440" bIns="45720" rtlCol="0">
            <a:noAutofit/>
          </a:bodyPr>
          <a:lstStyle/>
          <a:p>
            <a:pPr algn="just">
              <a:lnSpc>
                <a:spcPct val="170000"/>
              </a:lnSpc>
              <a:spcBef>
                <a:spcPts val="600"/>
              </a:spcBef>
            </a:pPr>
            <a:r>
              <a:rPr lang="es-MX" b="1" dirty="0" smtClean="0">
                <a:effectLst/>
              </a:rPr>
              <a:t>son </a:t>
            </a:r>
            <a:r>
              <a:rPr lang="es-MX" b="1" dirty="0">
                <a:effectLst/>
              </a:rPr>
              <a:t>un tipo de prueba de software que se realiza para </a:t>
            </a:r>
            <a:r>
              <a:rPr lang="es-MX" b="1" i="1" dirty="0">
                <a:solidFill>
                  <a:srgbClr val="FFFF00"/>
                </a:solidFill>
                <a:effectLst/>
              </a:rPr>
              <a:t>verificar que los cambios en el código no afecten la funcionalidad del programa o introduzcan nuevos errores.</a:t>
            </a:r>
            <a:r>
              <a:rPr lang="es-MX" b="1" dirty="0">
                <a:effectLst/>
              </a:rPr>
              <a:t> Son una parte fundamental del ciclo de desarrollo de software y se consideran una buena práctica.</a:t>
            </a:r>
            <a:endParaRPr lang="es-ES" sz="2400" b="1" i="1" dirty="0">
              <a:latin typeface="Calibri" panose="020F0502020204030204" pitchFamily="34" charset="0"/>
              <a:cs typeface="Calibri" panose="020F0502020204030204" pitchFamily="34" charset="0"/>
            </a:endParaRPr>
          </a:p>
        </p:txBody>
      </p:sp>
      <p:sp>
        <p:nvSpPr>
          <p:cNvPr id="4" name="Subtítulo 4">
            <a:extLst>
              <a:ext uri="{FF2B5EF4-FFF2-40B4-BE49-F238E27FC236}">
                <a16:creationId xmlns:a16="http://schemas.microsoft.com/office/drawing/2014/main" id="{935D029C-003D-83FB-3EC0-AA5A30A2F998}"/>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6" name="1 Título"/>
          <p:cNvSpPr txBox="1">
            <a:spLocks/>
          </p:cNvSpPr>
          <p:nvPr/>
        </p:nvSpPr>
        <p:spPr>
          <a:xfrm>
            <a:off x="1792501" y="303959"/>
            <a:ext cx="8971384" cy="97407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800" b="1" i="1" smtClean="0">
                <a:effectLst>
                  <a:outerShdw blurRad="38100" dist="38100" dir="2700000" algn="tl">
                    <a:srgbClr val="000000">
                      <a:alpha val="43137"/>
                    </a:srgbClr>
                  </a:outerShdw>
                </a:effectLst>
              </a:rPr>
              <a:t>Pruebas  de Regresión</a:t>
            </a:r>
            <a:endParaRPr lang="es-MX" sz="4800" b="1" i="1" dirty="0">
              <a:effectLst>
                <a:outerShdw blurRad="38100" dist="38100" dir="2700000" algn="tl">
                  <a:srgbClr val="000000">
                    <a:alpha val="43137"/>
                  </a:srgbClr>
                </a:outerShdw>
              </a:effectLst>
            </a:endParaRPr>
          </a:p>
        </p:txBody>
      </p:sp>
      <p:pic>
        <p:nvPicPr>
          <p:cNvPr id="2" name="Imagen 1"/>
          <p:cNvPicPr>
            <a:picLocks noChangeAspect="1"/>
          </p:cNvPicPr>
          <p:nvPr/>
        </p:nvPicPr>
        <p:blipFill rotWithShape="1">
          <a:blip r:embed="rId2"/>
          <a:srcRect l="23449" t="11361" r="24699" b="14618"/>
          <a:stretch/>
        </p:blipFill>
        <p:spPr>
          <a:xfrm>
            <a:off x="3431704" y="1340768"/>
            <a:ext cx="4896544" cy="3672409"/>
          </a:xfrm>
          <a:prstGeom prst="ellipse">
            <a:avLst/>
          </a:prstGeom>
          <a:ln>
            <a:noFill/>
          </a:ln>
          <a:effectLst>
            <a:softEdge rad="112500"/>
          </a:effectLst>
        </p:spPr>
      </p:pic>
      <p:cxnSp>
        <p:nvCxnSpPr>
          <p:cNvPr id="8" name="Conector recto 7"/>
          <p:cNvCxnSpPr/>
          <p:nvPr/>
        </p:nvCxnSpPr>
        <p:spPr>
          <a:xfrm flipV="1">
            <a:off x="687652" y="1265937"/>
            <a:ext cx="10800000" cy="0"/>
          </a:xfrm>
          <a:prstGeom prst="line">
            <a:avLst/>
          </a:prstGeom>
          <a:ln w="25400" cmpd="sng"/>
        </p:spPr>
        <p:style>
          <a:lnRef idx="1">
            <a:schemeClr val="accent1"/>
          </a:lnRef>
          <a:fillRef idx="0">
            <a:schemeClr val="accent1"/>
          </a:fillRef>
          <a:effectRef idx="0">
            <a:schemeClr val="accent1"/>
          </a:effectRef>
          <a:fontRef idx="minor">
            <a:schemeClr val="tx1"/>
          </a:fontRef>
        </p:style>
      </p:cxnSp>
      <p:sp>
        <p:nvSpPr>
          <p:cNvPr id="9" name="Pentágono 8"/>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5396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89217CC8-ED3D-6935-43DB-0D977C544120}"/>
              </a:ext>
            </a:extLst>
          </p:cNvPr>
          <p:cNvSpPr>
            <a:spLocks noGrp="1"/>
          </p:cNvSpPr>
          <p:nvPr>
            <p:ph type="title"/>
          </p:nvPr>
        </p:nvSpPr>
        <p:spPr>
          <a:xfrm>
            <a:off x="1610308" y="296652"/>
            <a:ext cx="8971384" cy="974077"/>
          </a:xfrm>
        </p:spPr>
        <p:txBody>
          <a:bodyPr vert="horz" lIns="91440" tIns="45720" rIns="91440" bIns="45720" rtlCol="0" anchor="ctr">
            <a:normAutofit/>
          </a:bodyPr>
          <a:lstStyle/>
          <a:p>
            <a:pPr algn="ctr"/>
            <a:r>
              <a:rPr lang="es-MX" sz="4800" b="1" i="1" dirty="0">
                <a:effectLst>
                  <a:outerShdw blurRad="38100" dist="38100" dir="2700000" algn="tl">
                    <a:srgbClr val="000000">
                      <a:alpha val="43137"/>
                    </a:srgbClr>
                  </a:outerShdw>
                </a:effectLst>
              </a:rPr>
              <a:t>Regresión Completa</a:t>
            </a:r>
          </a:p>
        </p:txBody>
      </p:sp>
      <p:sp>
        <p:nvSpPr>
          <p:cNvPr id="3" name="Marcador de contenido 2">
            <a:extLst>
              <a:ext uri="{FF2B5EF4-FFF2-40B4-BE49-F238E27FC236}">
                <a16:creationId xmlns:a16="http://schemas.microsoft.com/office/drawing/2014/main" id="{A1875165-C144-501A-9A2B-099883B21C65}"/>
              </a:ext>
            </a:extLst>
          </p:cNvPr>
          <p:cNvSpPr>
            <a:spLocks noGrp="1"/>
          </p:cNvSpPr>
          <p:nvPr>
            <p:ph idx="1"/>
          </p:nvPr>
        </p:nvSpPr>
        <p:spPr>
          <a:xfrm>
            <a:off x="623392" y="1628800"/>
            <a:ext cx="11161240" cy="4932548"/>
          </a:xfrm>
        </p:spPr>
        <p:txBody>
          <a:bodyPr vert="horz" lIns="91440" tIns="45720" rIns="91440" bIns="45720" rtlCol="0">
            <a:normAutofit/>
          </a:bodyPr>
          <a:lstStyle/>
          <a:p>
            <a:pPr algn="just">
              <a:lnSpc>
                <a:spcPct val="170000"/>
              </a:lnSpc>
              <a:spcBef>
                <a:spcPts val="600"/>
              </a:spcBef>
              <a:spcAft>
                <a:spcPts val="600"/>
              </a:spcAft>
            </a:pPr>
            <a:r>
              <a:rPr lang="es-ES" i="1" dirty="0">
                <a:latin typeface="Calibri" panose="020F0502020204030204" pitchFamily="34" charset="0"/>
                <a:cs typeface="Calibri" panose="020F0502020204030204" pitchFamily="34" charset="0"/>
              </a:rPr>
              <a:t>También puede ser necesaria una regresión completa al adaptar una aplicación para otro idioma o cultura, lo que se denomina </a:t>
            </a:r>
            <a:r>
              <a:rPr lang="es-ES" i="1" dirty="0">
                <a:solidFill>
                  <a:srgbClr val="FFFF00"/>
                </a:solidFill>
                <a:latin typeface="Calibri" panose="020F0502020204030204" pitchFamily="34" charset="0"/>
                <a:cs typeface="Calibri" panose="020F0502020204030204" pitchFamily="34" charset="0"/>
              </a:rPr>
              <a:t>"localización".</a:t>
            </a:r>
            <a:r>
              <a:rPr lang="es-ES" i="1" dirty="0">
                <a:latin typeface="Calibri" panose="020F0502020204030204" pitchFamily="34" charset="0"/>
                <a:cs typeface="Calibri" panose="020F0502020204030204" pitchFamily="34" charset="0"/>
              </a:rPr>
              <a:t> Las pruebas de regresión de localización verifican el contenido de la pantalla y la configuración de la interfaz de usuario, como las opciones de visualización de fecha y hora, los formatos de moneda y número de teléfono, los conjuntos de caracteres de soporte adecuados, corregir los mensajes de ayuda y error, el diseño de los elementos de la GUI y los cuadros de diálogo, y más. </a:t>
            </a:r>
          </a:p>
          <a:p>
            <a:pPr algn="just">
              <a:lnSpc>
                <a:spcPct val="170000"/>
              </a:lnSpc>
              <a:spcBef>
                <a:spcPts val="600"/>
              </a:spcBef>
              <a:spcAft>
                <a:spcPts val="600"/>
              </a:spcAft>
            </a:pPr>
            <a:r>
              <a:rPr lang="es-ES" i="1" dirty="0">
                <a:latin typeface="Calibri" panose="020F0502020204030204" pitchFamily="34" charset="0"/>
                <a:cs typeface="Calibri" panose="020F0502020204030204" pitchFamily="34" charset="0"/>
              </a:rPr>
              <a:t>Finalmente, también se puede ejecutar una regresión completa en los casos en que </a:t>
            </a:r>
            <a:r>
              <a:rPr lang="es-ES" i="1" dirty="0">
                <a:solidFill>
                  <a:srgbClr val="FFFF00"/>
                </a:solidFill>
                <a:latin typeface="Calibri" panose="020F0502020204030204" pitchFamily="34" charset="0"/>
                <a:cs typeface="Calibri" panose="020F0502020204030204" pitchFamily="34" charset="0"/>
              </a:rPr>
              <a:t>“las regresiones son difíciles de predecir y localizar, como como regresiones CSS</a:t>
            </a:r>
            <a:r>
              <a:rPr lang="es-ES" i="1" dirty="0">
                <a:latin typeface="Calibri" panose="020F0502020204030204" pitchFamily="34" charset="0"/>
                <a:cs typeface="Calibri" panose="020F0502020204030204" pitchFamily="34" charset="0"/>
              </a:rPr>
              <a:t> en las que un cambio puede afectar a varias páginas y estados de la interfaz de usuario .</a:t>
            </a:r>
            <a:endParaRPr lang="es-AR" i="1" dirty="0">
              <a:latin typeface="Calibri" panose="020F0502020204030204" pitchFamily="34" charset="0"/>
              <a:cs typeface="Calibri" panose="020F0502020204030204" pitchFamily="34" charset="0"/>
            </a:endParaRPr>
          </a:p>
        </p:txBody>
      </p:sp>
      <p:sp>
        <p:nvSpPr>
          <p:cNvPr id="5" name="Subtítulo 4">
            <a:extLst>
              <a:ext uri="{FF2B5EF4-FFF2-40B4-BE49-F238E27FC236}">
                <a16:creationId xmlns:a16="http://schemas.microsoft.com/office/drawing/2014/main" id="{635F7DD5-DE23-F1EB-112E-B8CE4CAC780F}"/>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6" name="Pentágono 5"/>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6500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89217CC8-ED3D-6935-43DB-0D977C544120}"/>
              </a:ext>
            </a:extLst>
          </p:cNvPr>
          <p:cNvSpPr>
            <a:spLocks noGrp="1"/>
          </p:cNvSpPr>
          <p:nvPr>
            <p:ph type="title"/>
          </p:nvPr>
        </p:nvSpPr>
        <p:spPr>
          <a:xfrm>
            <a:off x="1610308" y="296652"/>
            <a:ext cx="8971384" cy="974077"/>
          </a:xfrm>
        </p:spPr>
        <p:txBody>
          <a:bodyPr vert="horz" lIns="91440" tIns="45720" rIns="91440" bIns="45720" rtlCol="0" anchor="ctr">
            <a:normAutofit/>
          </a:bodyPr>
          <a:lstStyle/>
          <a:p>
            <a:pPr algn="ctr"/>
            <a:r>
              <a:rPr lang="es-MX" sz="4800" b="1" i="1" dirty="0">
                <a:effectLst>
                  <a:outerShdw blurRad="38100" dist="38100" dir="2700000" algn="tl">
                    <a:srgbClr val="000000">
                      <a:alpha val="43137"/>
                    </a:srgbClr>
                  </a:outerShdw>
                </a:effectLst>
              </a:rPr>
              <a:t>Regresión Parcial</a:t>
            </a:r>
          </a:p>
        </p:txBody>
      </p:sp>
      <p:sp>
        <p:nvSpPr>
          <p:cNvPr id="3" name="Marcador de contenido 2">
            <a:extLst>
              <a:ext uri="{FF2B5EF4-FFF2-40B4-BE49-F238E27FC236}">
                <a16:creationId xmlns:a16="http://schemas.microsoft.com/office/drawing/2014/main" id="{A1875165-C144-501A-9A2B-099883B21C65}"/>
              </a:ext>
            </a:extLst>
          </p:cNvPr>
          <p:cNvSpPr>
            <a:spLocks noGrp="1"/>
          </p:cNvSpPr>
          <p:nvPr>
            <p:ph idx="1"/>
          </p:nvPr>
        </p:nvSpPr>
        <p:spPr>
          <a:xfrm>
            <a:off x="623392" y="1628800"/>
            <a:ext cx="11161240" cy="4932548"/>
          </a:xfrm>
        </p:spPr>
        <p:txBody>
          <a:bodyPr vert="horz" lIns="91440" tIns="45720" rIns="91440" bIns="45720" rtlCol="0">
            <a:normAutofit/>
          </a:bodyPr>
          <a:lstStyle/>
          <a:p>
            <a:pPr algn="just">
              <a:lnSpc>
                <a:spcPct val="170000"/>
              </a:lnSpc>
              <a:spcBef>
                <a:spcPts val="600"/>
              </a:spcBef>
              <a:spcAft>
                <a:spcPts val="600"/>
              </a:spcAft>
            </a:pPr>
            <a:r>
              <a:rPr lang="es-ES" i="1" dirty="0">
                <a:latin typeface="Calibri" panose="020F0502020204030204" pitchFamily="34" charset="0"/>
                <a:cs typeface="Calibri" panose="020F0502020204030204" pitchFamily="34" charset="0"/>
              </a:rPr>
              <a:t>Como alternativa a una regresión completa, una estrategia de regresión parcial </a:t>
            </a:r>
            <a:r>
              <a:rPr lang="es-ES" i="1" dirty="0">
                <a:solidFill>
                  <a:srgbClr val="FFFF00"/>
                </a:solidFill>
                <a:latin typeface="Calibri" panose="020F0502020204030204" pitchFamily="34" charset="0"/>
                <a:cs typeface="Calibri" panose="020F0502020204030204" pitchFamily="34" charset="0"/>
              </a:rPr>
              <a:t>selecciona solo ciertas pruebas para ejecutar. </a:t>
            </a:r>
            <a:r>
              <a:rPr lang="es-ES" i="1" dirty="0">
                <a:latin typeface="Calibri" panose="020F0502020204030204" pitchFamily="34" charset="0"/>
                <a:cs typeface="Calibri" panose="020F0502020204030204" pitchFamily="34" charset="0"/>
              </a:rPr>
              <a:t>Las pruebas se pueden seleccionar </a:t>
            </a:r>
            <a:r>
              <a:rPr lang="es-ES" i="1" dirty="0">
                <a:solidFill>
                  <a:srgbClr val="FFFF00"/>
                </a:solidFill>
                <a:latin typeface="Calibri" panose="020F0502020204030204" pitchFamily="34" charset="0"/>
                <a:cs typeface="Calibri" panose="020F0502020204030204" pitchFamily="34" charset="0"/>
              </a:rPr>
              <a:t>en función de la prioridad del caso de prueba, o se pueden elegir en función de los módulos particulares de la AUT que cubren. </a:t>
            </a:r>
          </a:p>
          <a:p>
            <a:pPr marL="45720" indent="0" algn="just">
              <a:lnSpc>
                <a:spcPct val="170000"/>
              </a:lnSpc>
              <a:spcBef>
                <a:spcPts val="600"/>
              </a:spcBef>
              <a:spcAft>
                <a:spcPts val="600"/>
              </a:spcAft>
              <a:buNone/>
            </a:pPr>
            <a:endParaRPr lang="es-ES" i="1" dirty="0">
              <a:solidFill>
                <a:srgbClr val="FFFF00"/>
              </a:solidFill>
              <a:latin typeface="Calibri" panose="020F0502020204030204" pitchFamily="34" charset="0"/>
              <a:cs typeface="Calibri" panose="020F0502020204030204" pitchFamily="34" charset="0"/>
            </a:endParaRPr>
          </a:p>
          <a:p>
            <a:pPr algn="just">
              <a:lnSpc>
                <a:spcPct val="170000"/>
              </a:lnSpc>
              <a:spcBef>
                <a:spcPts val="600"/>
              </a:spcBef>
              <a:spcAft>
                <a:spcPts val="600"/>
              </a:spcAft>
            </a:pPr>
            <a:r>
              <a:rPr lang="es-ES" i="1" dirty="0">
                <a:latin typeface="Calibri" panose="020F0502020204030204" pitchFamily="34" charset="0"/>
                <a:cs typeface="Calibri" panose="020F0502020204030204" pitchFamily="34" charset="0"/>
              </a:rPr>
              <a:t>Por ejemplo, si un equipo publica un cambio en los tipos de pago aceptados para una tienda en línea, puede optar por realizar pruebas de regresión para el proceso de pago, pero excluir las pruebas de regresión para otras funciones, como buscar artículos y colocarlos en el carrito. </a:t>
            </a:r>
            <a:endParaRPr lang="es-AR" i="1" dirty="0">
              <a:latin typeface="Calibri" panose="020F0502020204030204" pitchFamily="34" charset="0"/>
              <a:cs typeface="Calibri" panose="020F0502020204030204" pitchFamily="34" charset="0"/>
            </a:endParaRPr>
          </a:p>
        </p:txBody>
      </p:sp>
      <p:sp>
        <p:nvSpPr>
          <p:cNvPr id="5" name="Subtítulo 4">
            <a:extLst>
              <a:ext uri="{FF2B5EF4-FFF2-40B4-BE49-F238E27FC236}">
                <a16:creationId xmlns:a16="http://schemas.microsoft.com/office/drawing/2014/main" id="{635F7DD5-DE23-F1EB-112E-B8CE4CAC780F}"/>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6" name="Pentágono 5"/>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227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67408" y="140670"/>
            <a:ext cx="9814284" cy="1598111"/>
          </a:xfrm>
        </p:spPr>
        <p:txBody>
          <a:bodyPr vert="horz" lIns="91440" tIns="45720" rIns="91440" bIns="45720" rtlCol="0" anchor="ctr">
            <a:normAutofit/>
          </a:bodyPr>
          <a:lstStyle/>
          <a:p>
            <a:pPr algn="ctr"/>
            <a:r>
              <a:rPr lang="es-MX" sz="4800" b="1" i="1" dirty="0">
                <a:effectLst>
                  <a:outerShdw blurRad="38100" dist="38100" dir="2700000" algn="tl">
                    <a:srgbClr val="000000">
                      <a:alpha val="43137"/>
                    </a:srgbClr>
                  </a:outerShdw>
                </a:effectLst>
              </a:rPr>
              <a:t>Como Hacer pruebas de Regresión</a:t>
            </a:r>
          </a:p>
        </p:txBody>
      </p:sp>
      <p:sp>
        <p:nvSpPr>
          <p:cNvPr id="4" name="Subtítulo 4">
            <a:extLst>
              <a:ext uri="{FF2B5EF4-FFF2-40B4-BE49-F238E27FC236}">
                <a16:creationId xmlns:a16="http://schemas.microsoft.com/office/drawing/2014/main" id="{935D029C-003D-83FB-3EC0-AA5A30A2F998}"/>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15" name="CuadroTexto 14">
            <a:extLst>
              <a:ext uri="{FF2B5EF4-FFF2-40B4-BE49-F238E27FC236}">
                <a16:creationId xmlns:a16="http://schemas.microsoft.com/office/drawing/2014/main" id="{47BCC4D1-FDEB-5795-FFD1-5305F1DAEDF2}"/>
              </a:ext>
            </a:extLst>
          </p:cNvPr>
          <p:cNvSpPr txBox="1"/>
          <p:nvPr/>
        </p:nvSpPr>
        <p:spPr>
          <a:xfrm>
            <a:off x="335360" y="1988840"/>
            <a:ext cx="11665296" cy="4210499"/>
          </a:xfrm>
          <a:prstGeom prst="rect">
            <a:avLst/>
          </a:prstGeom>
        </p:spPr>
        <p:txBody>
          <a:bodyPr vert="horz" lIns="91440" tIns="45720" rIns="91440" bIns="45720" rtlCol="0">
            <a:noAutofit/>
          </a:bodyPr>
          <a:lstStyle>
            <a:lvl1pPr marL="228600" indent="-182880" algn="just">
              <a:lnSpc>
                <a:spcPct val="170000"/>
              </a:lnSpc>
              <a:spcBef>
                <a:spcPts val="600"/>
              </a:spcBef>
              <a:spcAft>
                <a:spcPts val="600"/>
              </a:spcAft>
              <a:buClr>
                <a:schemeClr val="tx2"/>
              </a:buClr>
              <a:buFont typeface="Wingdings" charset="2"/>
              <a:buChar char="§"/>
              <a:defRPr sz="2400" b="0" i="1">
                <a:latin typeface="Calibri" panose="020F0502020204030204" pitchFamily="34" charset="0"/>
                <a:cs typeface="Calibri" panose="020F0502020204030204" pitchFamily="34" charset="0"/>
              </a:defRPr>
            </a:lvl1pPr>
            <a:lvl2pPr marL="502920" indent="-182880">
              <a:spcBef>
                <a:spcPct val="20000"/>
              </a:spcBef>
              <a:buClr>
                <a:schemeClr val="tx2"/>
              </a:buClr>
              <a:buFont typeface="Wingdings" charset="2"/>
              <a:buChar char="§"/>
            </a:lvl2pPr>
            <a:lvl3pPr marL="685800" indent="-182880">
              <a:spcBef>
                <a:spcPct val="20000"/>
              </a:spcBef>
              <a:buClr>
                <a:schemeClr val="tx2"/>
              </a:buClr>
              <a:buFont typeface="Wingdings" charset="2"/>
              <a:buChar char="§"/>
              <a:defRPr sz="1600"/>
            </a:lvl3pPr>
            <a:lvl4pPr marL="914400" indent="-182880">
              <a:spcBef>
                <a:spcPct val="20000"/>
              </a:spcBef>
              <a:buClr>
                <a:schemeClr val="tx2"/>
              </a:buClr>
              <a:buFont typeface="Wingdings" charset="2"/>
              <a:buChar char="§"/>
              <a:defRPr sz="1400"/>
            </a:lvl4pPr>
            <a:lvl5pPr marL="1143000" indent="-182880">
              <a:spcBef>
                <a:spcPct val="20000"/>
              </a:spcBef>
              <a:buClr>
                <a:schemeClr val="tx2"/>
              </a:buClr>
              <a:buFont typeface="Wingdings" charset="2"/>
              <a:buChar char="§"/>
              <a:defRPr sz="1400"/>
            </a:lvl5pPr>
            <a:lvl6pPr marL="1371600" indent="-182880">
              <a:spcBef>
                <a:spcPct val="20000"/>
              </a:spcBef>
              <a:buClr>
                <a:schemeClr val="tx2"/>
              </a:buClr>
              <a:buFont typeface="Wingdings" pitchFamily="2" charset="2"/>
              <a:buChar char="§"/>
              <a:defRPr sz="1400"/>
            </a:lvl6pPr>
            <a:lvl7pPr marL="1600200" indent="-182880">
              <a:spcBef>
                <a:spcPct val="20000"/>
              </a:spcBef>
              <a:buClr>
                <a:schemeClr val="tx2"/>
              </a:buClr>
              <a:buFont typeface="Wingdings" pitchFamily="2" charset="2"/>
              <a:buChar char="§"/>
              <a:defRPr sz="1400"/>
            </a:lvl7pPr>
            <a:lvl8pPr marL="1828800" indent="-182880">
              <a:spcBef>
                <a:spcPct val="20000"/>
              </a:spcBef>
              <a:buClr>
                <a:schemeClr val="tx2"/>
              </a:buClr>
              <a:buFont typeface="Wingdings" pitchFamily="2" charset="2"/>
              <a:buChar char="§"/>
              <a:defRPr sz="1400"/>
            </a:lvl8pPr>
            <a:lvl9pPr marL="2057400" indent="-182880">
              <a:spcBef>
                <a:spcPct val="20000"/>
              </a:spcBef>
              <a:buClr>
                <a:schemeClr val="tx2"/>
              </a:buClr>
              <a:buFont typeface="Wingdings" pitchFamily="2" charset="2"/>
              <a:buChar char="§"/>
              <a:defRPr sz="1400"/>
            </a:lvl9pPr>
          </a:lstStyle>
          <a:p>
            <a:pPr marL="45720" indent="0">
              <a:buNone/>
            </a:pPr>
            <a:r>
              <a:rPr lang="es-ES" sz="2000" dirty="0"/>
              <a:t>1. Los desarrolladores </a:t>
            </a:r>
            <a:r>
              <a:rPr lang="es-ES" sz="2000" dirty="0">
                <a:solidFill>
                  <a:srgbClr val="FFFF00"/>
                </a:solidFill>
              </a:rPr>
              <a:t>ejecutan pruebas de regresión a nivel de unidad</a:t>
            </a:r>
            <a:r>
              <a:rPr lang="es-ES" sz="2000" dirty="0"/>
              <a:t> para validar el código que han modificado, junto con cualquier prueba nueva que hayan escrito para cubrir la funcionalidad nueva o modificada.</a:t>
            </a:r>
          </a:p>
          <a:p>
            <a:pPr marL="45720" indent="0">
              <a:buNone/>
            </a:pPr>
            <a:r>
              <a:rPr lang="es-ES" sz="2000" dirty="0">
                <a:solidFill>
                  <a:srgbClr val="FFC000"/>
                </a:solidFill>
              </a:rPr>
              <a:t>2. El código modificado se fusiona e integra para crear una nueva versión de la AUT.</a:t>
            </a:r>
          </a:p>
          <a:p>
            <a:pPr marL="45720" indent="0">
              <a:buNone/>
            </a:pPr>
            <a:r>
              <a:rPr lang="es-ES" sz="2000" dirty="0"/>
              <a:t>3. Las pruebas de humo se ejecutan para garantizar que la construcción sea buena ("verde") antes de realizar cualquier prueba adicional. Estas pruebas pueden ser automatizadas y pueden ser ejecutadas automáticamente por </a:t>
            </a:r>
            <a:r>
              <a:rPr lang="es-ES" sz="2000" dirty="0">
                <a:solidFill>
                  <a:srgbClr val="FFFF00"/>
                </a:solidFill>
              </a:rPr>
              <a:t>servidores de integración continua como </a:t>
            </a:r>
            <a:r>
              <a:rPr lang="es-ES" sz="2000" b="1" dirty="0">
                <a:solidFill>
                  <a:srgbClr val="FFFF00"/>
                </a:solidFill>
              </a:rPr>
              <a:t>Jenkins, Hudson o </a:t>
            </a:r>
            <a:r>
              <a:rPr lang="es-ES" sz="2000" b="1" dirty="0" err="1">
                <a:solidFill>
                  <a:srgbClr val="FFFF00"/>
                </a:solidFill>
              </a:rPr>
              <a:t>Bamboo</a:t>
            </a:r>
            <a:r>
              <a:rPr lang="es-ES" sz="2000" b="1" dirty="0">
                <a:solidFill>
                  <a:srgbClr val="FFFF00"/>
                </a:solidFill>
              </a:rPr>
              <a:t>.</a:t>
            </a:r>
            <a:endParaRPr lang="es-AR" sz="2000" b="1" dirty="0">
              <a:solidFill>
                <a:srgbClr val="FFFF00"/>
              </a:solidFill>
            </a:endParaRPr>
          </a:p>
        </p:txBody>
      </p:sp>
      <p:sp>
        <p:nvSpPr>
          <p:cNvPr id="5" name="Pentágono 4"/>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0052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67408" y="140670"/>
            <a:ext cx="9814284" cy="1598111"/>
          </a:xfrm>
        </p:spPr>
        <p:txBody>
          <a:bodyPr vert="horz" lIns="91440" tIns="45720" rIns="91440" bIns="45720" rtlCol="0" anchor="ctr">
            <a:normAutofit/>
          </a:bodyPr>
          <a:lstStyle/>
          <a:p>
            <a:pPr algn="ctr"/>
            <a:r>
              <a:rPr lang="es-MX" sz="4800" b="1" i="1" dirty="0">
                <a:effectLst>
                  <a:outerShdw blurRad="38100" dist="38100" dir="2700000" algn="tl">
                    <a:srgbClr val="000000">
                      <a:alpha val="43137"/>
                    </a:srgbClr>
                  </a:outerShdw>
                </a:effectLst>
              </a:rPr>
              <a:t>Como Hacer pruebas de Regresión</a:t>
            </a:r>
          </a:p>
        </p:txBody>
      </p:sp>
      <p:sp>
        <p:nvSpPr>
          <p:cNvPr id="4" name="Subtítulo 4">
            <a:extLst>
              <a:ext uri="{FF2B5EF4-FFF2-40B4-BE49-F238E27FC236}">
                <a16:creationId xmlns:a16="http://schemas.microsoft.com/office/drawing/2014/main" id="{935D029C-003D-83FB-3EC0-AA5A30A2F998}"/>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15" name="CuadroTexto 14">
            <a:extLst>
              <a:ext uri="{FF2B5EF4-FFF2-40B4-BE49-F238E27FC236}">
                <a16:creationId xmlns:a16="http://schemas.microsoft.com/office/drawing/2014/main" id="{47BCC4D1-FDEB-5795-FFD1-5305F1DAEDF2}"/>
              </a:ext>
            </a:extLst>
          </p:cNvPr>
          <p:cNvSpPr txBox="1"/>
          <p:nvPr/>
        </p:nvSpPr>
        <p:spPr>
          <a:xfrm>
            <a:off x="335360" y="1988840"/>
            <a:ext cx="11665296" cy="4728489"/>
          </a:xfrm>
          <a:prstGeom prst="rect">
            <a:avLst/>
          </a:prstGeom>
        </p:spPr>
        <p:txBody>
          <a:bodyPr vert="horz" lIns="91440" tIns="45720" rIns="91440" bIns="45720" rtlCol="0">
            <a:noAutofit/>
          </a:bodyPr>
          <a:lstStyle>
            <a:lvl1pPr marL="228600" indent="-182880" algn="just">
              <a:lnSpc>
                <a:spcPct val="170000"/>
              </a:lnSpc>
              <a:spcBef>
                <a:spcPts val="600"/>
              </a:spcBef>
              <a:spcAft>
                <a:spcPts val="600"/>
              </a:spcAft>
              <a:buClr>
                <a:schemeClr val="tx2"/>
              </a:buClr>
              <a:buFont typeface="Wingdings" charset="2"/>
              <a:buChar char="§"/>
              <a:defRPr sz="2400" b="0" i="1">
                <a:latin typeface="Calibri" panose="020F0502020204030204" pitchFamily="34" charset="0"/>
                <a:cs typeface="Calibri" panose="020F0502020204030204" pitchFamily="34" charset="0"/>
              </a:defRPr>
            </a:lvl1pPr>
            <a:lvl2pPr marL="502920" indent="-182880">
              <a:spcBef>
                <a:spcPct val="20000"/>
              </a:spcBef>
              <a:buClr>
                <a:schemeClr val="tx2"/>
              </a:buClr>
              <a:buFont typeface="Wingdings" charset="2"/>
              <a:buChar char="§"/>
            </a:lvl2pPr>
            <a:lvl3pPr marL="685800" indent="-182880">
              <a:spcBef>
                <a:spcPct val="20000"/>
              </a:spcBef>
              <a:buClr>
                <a:schemeClr val="tx2"/>
              </a:buClr>
              <a:buFont typeface="Wingdings" charset="2"/>
              <a:buChar char="§"/>
              <a:defRPr sz="1600"/>
            </a:lvl3pPr>
            <a:lvl4pPr marL="914400" indent="-182880">
              <a:spcBef>
                <a:spcPct val="20000"/>
              </a:spcBef>
              <a:buClr>
                <a:schemeClr val="tx2"/>
              </a:buClr>
              <a:buFont typeface="Wingdings" charset="2"/>
              <a:buChar char="§"/>
              <a:defRPr sz="1400"/>
            </a:lvl4pPr>
            <a:lvl5pPr marL="1143000" indent="-182880">
              <a:spcBef>
                <a:spcPct val="20000"/>
              </a:spcBef>
              <a:buClr>
                <a:schemeClr val="tx2"/>
              </a:buClr>
              <a:buFont typeface="Wingdings" charset="2"/>
              <a:buChar char="§"/>
              <a:defRPr sz="1400"/>
            </a:lvl5pPr>
            <a:lvl6pPr marL="1371600" indent="-182880">
              <a:spcBef>
                <a:spcPct val="20000"/>
              </a:spcBef>
              <a:buClr>
                <a:schemeClr val="tx2"/>
              </a:buClr>
              <a:buFont typeface="Wingdings" pitchFamily="2" charset="2"/>
              <a:buChar char="§"/>
              <a:defRPr sz="1400"/>
            </a:lvl6pPr>
            <a:lvl7pPr marL="1600200" indent="-182880">
              <a:spcBef>
                <a:spcPct val="20000"/>
              </a:spcBef>
              <a:buClr>
                <a:schemeClr val="tx2"/>
              </a:buClr>
              <a:buFont typeface="Wingdings" pitchFamily="2" charset="2"/>
              <a:buChar char="§"/>
              <a:defRPr sz="1400"/>
            </a:lvl7pPr>
            <a:lvl8pPr marL="1828800" indent="-182880">
              <a:spcBef>
                <a:spcPct val="20000"/>
              </a:spcBef>
              <a:buClr>
                <a:schemeClr val="tx2"/>
              </a:buClr>
              <a:buFont typeface="Wingdings" pitchFamily="2" charset="2"/>
              <a:buChar char="§"/>
              <a:defRPr sz="1400"/>
            </a:lvl8pPr>
            <a:lvl9pPr marL="2057400" indent="-182880">
              <a:spcBef>
                <a:spcPct val="20000"/>
              </a:spcBef>
              <a:buClr>
                <a:schemeClr val="tx2"/>
              </a:buClr>
              <a:buFont typeface="Wingdings" pitchFamily="2" charset="2"/>
              <a:buChar char="§"/>
              <a:defRPr sz="1400"/>
            </a:lvl9pPr>
          </a:lstStyle>
          <a:p>
            <a:pPr marL="45720" indent="0">
              <a:buNone/>
            </a:pPr>
            <a:r>
              <a:rPr lang="es-ES" dirty="0">
                <a:solidFill>
                  <a:srgbClr val="FFC000"/>
                </a:solidFill>
              </a:rPr>
              <a:t>4.</a:t>
            </a:r>
            <a:r>
              <a:rPr lang="es-ES" dirty="0"/>
              <a:t> Una vez que hay una "construcción VERDE", las pruebas de cordura confirman que la nueva funcionalidad funciona como se esperaba y los defectos conocidos se resuelven antes de realizar pruebas de integración más rigurosas.</a:t>
            </a:r>
          </a:p>
          <a:p>
            <a:pPr marL="45720" indent="0">
              <a:buNone/>
            </a:pPr>
            <a:r>
              <a:rPr lang="es-ES" dirty="0">
                <a:solidFill>
                  <a:srgbClr val="FFC000"/>
                </a:solidFill>
              </a:rPr>
              <a:t>5. Los casos de prueba de regresión de integración se ejecutan para verificar la interacción entre las unidades de la aplicación entre sí y con los servicios de back-</a:t>
            </a:r>
            <a:r>
              <a:rPr lang="es-ES" dirty="0" err="1">
                <a:solidFill>
                  <a:srgbClr val="FFC000"/>
                </a:solidFill>
              </a:rPr>
              <a:t>end</a:t>
            </a:r>
            <a:r>
              <a:rPr lang="es-ES" dirty="0">
                <a:solidFill>
                  <a:srgbClr val="FFC000"/>
                </a:solidFill>
              </a:rPr>
              <a:t>, como las bases de datos.</a:t>
            </a:r>
            <a:r>
              <a:rPr lang="es-ES" dirty="0"/>
              <a:t> No es raro que este paso se llame "prueba de regresión", aunque los casos de prueba de regresión se ejecutan en cada etapa del desarrollo.</a:t>
            </a:r>
            <a:endParaRPr lang="es-AR" dirty="0"/>
          </a:p>
        </p:txBody>
      </p:sp>
      <p:sp>
        <p:nvSpPr>
          <p:cNvPr id="5" name="Pentágono 4"/>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40170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67408" y="140670"/>
            <a:ext cx="9814284" cy="1598111"/>
          </a:xfrm>
        </p:spPr>
        <p:txBody>
          <a:bodyPr vert="horz" lIns="91440" tIns="45720" rIns="91440" bIns="45720" rtlCol="0" anchor="ctr">
            <a:normAutofit/>
          </a:bodyPr>
          <a:lstStyle/>
          <a:p>
            <a:pPr algn="ctr"/>
            <a:r>
              <a:rPr lang="es-MX" sz="4800" b="1" i="1" dirty="0">
                <a:effectLst>
                  <a:outerShdw blurRad="38100" dist="38100" dir="2700000" algn="tl">
                    <a:srgbClr val="000000">
                      <a:alpha val="43137"/>
                    </a:srgbClr>
                  </a:outerShdw>
                </a:effectLst>
              </a:rPr>
              <a:t>Como </a:t>
            </a:r>
            <a:r>
              <a:rPr lang="es-MX" sz="4800" b="1" i="1" dirty="0">
                <a:effectLst>
                  <a:outerShdw blurRad="38100" dist="38100" dir="2700000" algn="tl">
                    <a:srgbClr val="000000">
                      <a:alpha val="43137"/>
                    </a:srgbClr>
                  </a:outerShdw>
                </a:effectLst>
              </a:rPr>
              <a:t>hacer </a:t>
            </a:r>
            <a:r>
              <a:rPr lang="es-MX" sz="4800" b="1" i="1" dirty="0">
                <a:effectLst>
                  <a:outerShdw blurRad="38100" dist="38100" dir="2700000" algn="tl">
                    <a:srgbClr val="000000">
                      <a:alpha val="43137"/>
                    </a:srgbClr>
                  </a:outerShdw>
                </a:effectLst>
              </a:rPr>
              <a:t>pruebas de Regresión</a:t>
            </a:r>
          </a:p>
        </p:txBody>
      </p:sp>
      <p:sp>
        <p:nvSpPr>
          <p:cNvPr id="4" name="Subtítulo 4">
            <a:extLst>
              <a:ext uri="{FF2B5EF4-FFF2-40B4-BE49-F238E27FC236}">
                <a16:creationId xmlns:a16="http://schemas.microsoft.com/office/drawing/2014/main" id="{935D029C-003D-83FB-3EC0-AA5A30A2F998}"/>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15" name="CuadroTexto 14">
            <a:extLst>
              <a:ext uri="{FF2B5EF4-FFF2-40B4-BE49-F238E27FC236}">
                <a16:creationId xmlns:a16="http://schemas.microsoft.com/office/drawing/2014/main" id="{47BCC4D1-FDEB-5795-FFD1-5305F1DAEDF2}"/>
              </a:ext>
            </a:extLst>
          </p:cNvPr>
          <p:cNvSpPr txBox="1"/>
          <p:nvPr/>
        </p:nvSpPr>
        <p:spPr>
          <a:xfrm>
            <a:off x="335360" y="1988840"/>
            <a:ext cx="11665296" cy="4210499"/>
          </a:xfrm>
          <a:prstGeom prst="rect">
            <a:avLst/>
          </a:prstGeom>
        </p:spPr>
        <p:txBody>
          <a:bodyPr vert="horz" lIns="91440" tIns="45720" rIns="91440" bIns="45720" rtlCol="0">
            <a:noAutofit/>
          </a:bodyPr>
          <a:lstStyle>
            <a:lvl1pPr marL="228600" indent="-182880" algn="just">
              <a:lnSpc>
                <a:spcPct val="170000"/>
              </a:lnSpc>
              <a:spcBef>
                <a:spcPts val="600"/>
              </a:spcBef>
              <a:spcAft>
                <a:spcPts val="600"/>
              </a:spcAft>
              <a:buClr>
                <a:schemeClr val="tx2"/>
              </a:buClr>
              <a:buFont typeface="Wingdings" charset="2"/>
              <a:buChar char="§"/>
              <a:defRPr sz="2400" b="0" i="1">
                <a:latin typeface="Calibri" panose="020F0502020204030204" pitchFamily="34" charset="0"/>
                <a:cs typeface="Calibri" panose="020F0502020204030204" pitchFamily="34" charset="0"/>
              </a:defRPr>
            </a:lvl1pPr>
            <a:lvl2pPr marL="502920" indent="-182880">
              <a:spcBef>
                <a:spcPct val="20000"/>
              </a:spcBef>
              <a:buClr>
                <a:schemeClr val="tx2"/>
              </a:buClr>
              <a:buFont typeface="Wingdings" charset="2"/>
              <a:buChar char="§"/>
            </a:lvl2pPr>
            <a:lvl3pPr marL="685800" indent="-182880">
              <a:spcBef>
                <a:spcPct val="20000"/>
              </a:spcBef>
              <a:buClr>
                <a:schemeClr val="tx2"/>
              </a:buClr>
              <a:buFont typeface="Wingdings" charset="2"/>
              <a:buChar char="§"/>
              <a:defRPr sz="1600"/>
            </a:lvl3pPr>
            <a:lvl4pPr marL="914400" indent="-182880">
              <a:spcBef>
                <a:spcPct val="20000"/>
              </a:spcBef>
              <a:buClr>
                <a:schemeClr val="tx2"/>
              </a:buClr>
              <a:buFont typeface="Wingdings" charset="2"/>
              <a:buChar char="§"/>
              <a:defRPr sz="1400"/>
            </a:lvl4pPr>
            <a:lvl5pPr marL="1143000" indent="-182880">
              <a:spcBef>
                <a:spcPct val="20000"/>
              </a:spcBef>
              <a:buClr>
                <a:schemeClr val="tx2"/>
              </a:buClr>
              <a:buFont typeface="Wingdings" charset="2"/>
              <a:buChar char="§"/>
              <a:defRPr sz="1400"/>
            </a:lvl5pPr>
            <a:lvl6pPr marL="1371600" indent="-182880">
              <a:spcBef>
                <a:spcPct val="20000"/>
              </a:spcBef>
              <a:buClr>
                <a:schemeClr val="tx2"/>
              </a:buClr>
              <a:buFont typeface="Wingdings" pitchFamily="2" charset="2"/>
              <a:buChar char="§"/>
              <a:defRPr sz="1400"/>
            </a:lvl6pPr>
            <a:lvl7pPr marL="1600200" indent="-182880">
              <a:spcBef>
                <a:spcPct val="20000"/>
              </a:spcBef>
              <a:buClr>
                <a:schemeClr val="tx2"/>
              </a:buClr>
              <a:buFont typeface="Wingdings" pitchFamily="2" charset="2"/>
              <a:buChar char="§"/>
              <a:defRPr sz="1400"/>
            </a:lvl7pPr>
            <a:lvl8pPr marL="1828800" indent="-182880">
              <a:spcBef>
                <a:spcPct val="20000"/>
              </a:spcBef>
              <a:buClr>
                <a:schemeClr val="tx2"/>
              </a:buClr>
              <a:buFont typeface="Wingdings" pitchFamily="2" charset="2"/>
              <a:buChar char="§"/>
              <a:defRPr sz="1400"/>
            </a:lvl8pPr>
            <a:lvl9pPr marL="2057400" indent="-182880">
              <a:spcBef>
                <a:spcPct val="20000"/>
              </a:spcBef>
              <a:buClr>
                <a:schemeClr val="tx2"/>
              </a:buClr>
              <a:buFont typeface="Wingdings" pitchFamily="2" charset="2"/>
              <a:buChar char="§"/>
              <a:defRPr sz="1400"/>
            </a:lvl9pPr>
          </a:lstStyle>
          <a:p>
            <a:pPr marL="45720" indent="0">
              <a:buNone/>
            </a:pPr>
            <a:r>
              <a:rPr lang="es-ES" sz="2000" dirty="0">
                <a:solidFill>
                  <a:srgbClr val="FFC000"/>
                </a:solidFill>
              </a:rPr>
              <a:t>6. Los casos de prueba de aceptación del sistema y del usuario se ejecutan para verificar la funcionalidad de la aplicación, así como el rendimiento, la accesibilidad, la compatibilidad, la seguridad, etc. </a:t>
            </a:r>
            <a:endParaRPr lang="es-ES" sz="2000" dirty="0" smtClean="0">
              <a:solidFill>
                <a:srgbClr val="FFC000"/>
              </a:solidFill>
            </a:endParaRPr>
          </a:p>
          <a:p>
            <a:pPr marL="45720" indent="0">
              <a:buNone/>
            </a:pPr>
            <a:r>
              <a:rPr lang="es-ES" sz="2000" dirty="0" smtClean="0"/>
              <a:t>Según </a:t>
            </a:r>
            <a:r>
              <a:rPr lang="es-ES" sz="2000" dirty="0"/>
              <a:t>el tamaño y el alcance del código publicado, puede tener lugar una regresión parcial o total. Los defectos se informan al equipo de desarrollo y pueden requerir rondas adicionales de pruebas de regresión para confirmar su </a:t>
            </a:r>
            <a:r>
              <a:rPr lang="es-ES" sz="2000"/>
              <a:t>resolución</a:t>
            </a:r>
            <a:r>
              <a:rPr lang="es-ES" sz="2000" smtClean="0"/>
              <a:t>.</a:t>
            </a:r>
            <a:endParaRPr lang="es-AR" sz="2000" dirty="0"/>
          </a:p>
        </p:txBody>
      </p:sp>
      <p:sp>
        <p:nvSpPr>
          <p:cNvPr id="5" name="Pentágono 4"/>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2758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67408" y="140670"/>
            <a:ext cx="9814284" cy="1598111"/>
          </a:xfrm>
        </p:spPr>
        <p:txBody>
          <a:bodyPr vert="horz" lIns="91440" tIns="45720" rIns="91440" bIns="45720" rtlCol="0" anchor="ctr">
            <a:normAutofit/>
          </a:bodyPr>
          <a:lstStyle/>
          <a:p>
            <a:pPr algn="ctr"/>
            <a:r>
              <a:rPr lang="es-MX" sz="4800" b="1" i="1" dirty="0">
                <a:effectLst>
                  <a:outerShdw blurRad="38100" dist="38100" dir="2700000" algn="tl">
                    <a:srgbClr val="000000">
                      <a:alpha val="43137"/>
                    </a:srgbClr>
                  </a:outerShdw>
                </a:effectLst>
              </a:rPr>
              <a:t>Como Hacer pruebas de Regresión</a:t>
            </a:r>
          </a:p>
        </p:txBody>
      </p:sp>
      <p:sp>
        <p:nvSpPr>
          <p:cNvPr id="4" name="Subtítulo 4">
            <a:extLst>
              <a:ext uri="{FF2B5EF4-FFF2-40B4-BE49-F238E27FC236}">
                <a16:creationId xmlns:a16="http://schemas.microsoft.com/office/drawing/2014/main" id="{935D029C-003D-83FB-3EC0-AA5A30A2F998}"/>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15" name="CuadroTexto 14">
            <a:extLst>
              <a:ext uri="{FF2B5EF4-FFF2-40B4-BE49-F238E27FC236}">
                <a16:creationId xmlns:a16="http://schemas.microsoft.com/office/drawing/2014/main" id="{47BCC4D1-FDEB-5795-FFD1-5305F1DAEDF2}"/>
              </a:ext>
            </a:extLst>
          </p:cNvPr>
          <p:cNvSpPr txBox="1"/>
          <p:nvPr/>
        </p:nvSpPr>
        <p:spPr>
          <a:xfrm>
            <a:off x="335360" y="1916832"/>
            <a:ext cx="11665296" cy="4464496"/>
          </a:xfrm>
          <a:prstGeom prst="rect">
            <a:avLst/>
          </a:prstGeom>
        </p:spPr>
        <p:txBody>
          <a:bodyPr vert="horz" lIns="91440" tIns="45720" rIns="91440" bIns="45720" rtlCol="0">
            <a:noAutofit/>
          </a:bodyPr>
          <a:lstStyle>
            <a:lvl1pPr marL="228600" indent="-182880" algn="just">
              <a:lnSpc>
                <a:spcPct val="170000"/>
              </a:lnSpc>
              <a:spcBef>
                <a:spcPts val="600"/>
              </a:spcBef>
              <a:spcAft>
                <a:spcPts val="600"/>
              </a:spcAft>
              <a:buClr>
                <a:schemeClr val="tx2"/>
              </a:buClr>
              <a:buFont typeface="Wingdings" charset="2"/>
              <a:buChar char="§"/>
              <a:defRPr sz="2400" b="0" i="1">
                <a:latin typeface="Calibri" panose="020F0502020204030204" pitchFamily="34" charset="0"/>
                <a:cs typeface="Calibri" panose="020F0502020204030204" pitchFamily="34" charset="0"/>
              </a:defRPr>
            </a:lvl1pPr>
            <a:lvl2pPr marL="502920" indent="-182880">
              <a:spcBef>
                <a:spcPct val="20000"/>
              </a:spcBef>
              <a:buClr>
                <a:schemeClr val="tx2"/>
              </a:buClr>
              <a:buFont typeface="Wingdings" charset="2"/>
              <a:buChar char="§"/>
            </a:lvl2pPr>
            <a:lvl3pPr marL="685800" indent="-182880">
              <a:spcBef>
                <a:spcPct val="20000"/>
              </a:spcBef>
              <a:buClr>
                <a:schemeClr val="tx2"/>
              </a:buClr>
              <a:buFont typeface="Wingdings" charset="2"/>
              <a:buChar char="§"/>
              <a:defRPr sz="1600"/>
            </a:lvl3pPr>
            <a:lvl4pPr marL="914400" indent="-182880">
              <a:spcBef>
                <a:spcPct val="20000"/>
              </a:spcBef>
              <a:buClr>
                <a:schemeClr val="tx2"/>
              </a:buClr>
              <a:buFont typeface="Wingdings" charset="2"/>
              <a:buChar char="§"/>
              <a:defRPr sz="1400"/>
            </a:lvl4pPr>
            <a:lvl5pPr marL="1143000" indent="-182880">
              <a:spcBef>
                <a:spcPct val="20000"/>
              </a:spcBef>
              <a:buClr>
                <a:schemeClr val="tx2"/>
              </a:buClr>
              <a:buFont typeface="Wingdings" charset="2"/>
              <a:buChar char="§"/>
              <a:defRPr sz="1400"/>
            </a:lvl5pPr>
            <a:lvl6pPr marL="1371600" indent="-182880">
              <a:spcBef>
                <a:spcPct val="20000"/>
              </a:spcBef>
              <a:buClr>
                <a:schemeClr val="tx2"/>
              </a:buClr>
              <a:buFont typeface="Wingdings" pitchFamily="2" charset="2"/>
              <a:buChar char="§"/>
              <a:defRPr sz="1400"/>
            </a:lvl6pPr>
            <a:lvl7pPr marL="1600200" indent="-182880">
              <a:spcBef>
                <a:spcPct val="20000"/>
              </a:spcBef>
              <a:buClr>
                <a:schemeClr val="tx2"/>
              </a:buClr>
              <a:buFont typeface="Wingdings" pitchFamily="2" charset="2"/>
              <a:buChar char="§"/>
              <a:defRPr sz="1400"/>
            </a:lvl7pPr>
            <a:lvl8pPr marL="1828800" indent="-182880">
              <a:spcBef>
                <a:spcPct val="20000"/>
              </a:spcBef>
              <a:buClr>
                <a:schemeClr val="tx2"/>
              </a:buClr>
              <a:buFont typeface="Wingdings" pitchFamily="2" charset="2"/>
              <a:buChar char="§"/>
              <a:defRPr sz="1400"/>
            </a:lvl8pPr>
            <a:lvl9pPr marL="2057400" indent="-182880">
              <a:spcBef>
                <a:spcPct val="20000"/>
              </a:spcBef>
              <a:buClr>
                <a:schemeClr val="tx2"/>
              </a:buClr>
              <a:buFont typeface="Wingdings" pitchFamily="2" charset="2"/>
              <a:buChar char="§"/>
              <a:defRPr sz="1400"/>
            </a:lvl9pPr>
          </a:lstStyle>
          <a:p>
            <a:pPr marL="45720" indent="0">
              <a:buNone/>
            </a:pPr>
            <a:r>
              <a:rPr lang="es-ES" sz="2000" dirty="0">
                <a:solidFill>
                  <a:srgbClr val="FFC000"/>
                </a:solidFill>
              </a:rPr>
              <a:t>7. El mantenimiento del caso de prueba está completo. </a:t>
            </a:r>
            <a:r>
              <a:rPr lang="es-ES" sz="2000" dirty="0"/>
              <a:t>Esto </a:t>
            </a:r>
            <a:r>
              <a:rPr lang="es-ES" sz="2000" dirty="0" smtClean="0"/>
              <a:t>incluye:</a:t>
            </a:r>
          </a:p>
          <a:p>
            <a:pPr marL="45720" indent="0">
              <a:buNone/>
            </a:pPr>
            <a:r>
              <a:rPr lang="es-ES" sz="2000" dirty="0" smtClean="0"/>
              <a:t>- Documentar </a:t>
            </a:r>
            <a:r>
              <a:rPr lang="es-ES" sz="2000" dirty="0"/>
              <a:t>la cantidad de defectos encontrados por cada nuevo caso de </a:t>
            </a:r>
            <a:r>
              <a:rPr lang="es-ES" sz="2000" dirty="0" smtClean="0"/>
              <a:t>prueba</a:t>
            </a:r>
          </a:p>
          <a:p>
            <a:pPr>
              <a:buFontTx/>
              <a:buChar char="-"/>
            </a:pPr>
            <a:r>
              <a:rPr lang="es-ES" sz="2000" dirty="0" smtClean="0"/>
              <a:t>Indicar </a:t>
            </a:r>
            <a:r>
              <a:rPr lang="es-ES" sz="2000" dirty="0"/>
              <a:t>si se agregarán nuevos casos de prueba al conjunto de regresión e identificar los casos de prueba que se automatizarán en la siguiente iteración de desarrollo, así como los casos de prueba que se eliminarán de la regresión. </a:t>
            </a:r>
            <a:endParaRPr lang="es-ES" sz="2000" dirty="0" smtClean="0"/>
          </a:p>
          <a:p>
            <a:pPr>
              <a:buFontTx/>
              <a:buChar char="-"/>
            </a:pPr>
            <a:r>
              <a:rPr lang="es-ES" sz="2000" dirty="0" smtClean="0"/>
              <a:t>Considere </a:t>
            </a:r>
            <a:r>
              <a:rPr lang="es-ES" sz="2000" dirty="0"/>
              <a:t>archivar en lugar de eliminar los casos de prueba eliminados del conjunto de regresión: cada caso de prueba representa conocimiento sobre el AUT y puede tener valor futuro.</a:t>
            </a:r>
            <a:endParaRPr lang="es-AR" sz="2000" dirty="0"/>
          </a:p>
        </p:txBody>
      </p:sp>
      <p:sp>
        <p:nvSpPr>
          <p:cNvPr id="5" name="Pentágono 4"/>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7749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610308" y="115471"/>
            <a:ext cx="8971384" cy="974077"/>
          </a:xfrm>
        </p:spPr>
        <p:txBody>
          <a:bodyPr vert="horz" lIns="91440" tIns="45720" rIns="91440" bIns="45720" rtlCol="0" anchor="ctr">
            <a:normAutofit/>
          </a:bodyPr>
          <a:lstStyle/>
          <a:p>
            <a:pPr algn="ctr"/>
            <a:r>
              <a:rPr lang="es-MX" sz="4800" b="1" i="1" dirty="0">
                <a:effectLst>
                  <a:outerShdw blurRad="38100" dist="38100" dir="2700000" algn="tl">
                    <a:srgbClr val="000000">
                      <a:alpha val="43137"/>
                    </a:srgbClr>
                  </a:outerShdw>
                </a:effectLst>
              </a:rPr>
              <a:t>Integración Continua</a:t>
            </a:r>
          </a:p>
        </p:txBody>
      </p:sp>
      <p:sp>
        <p:nvSpPr>
          <p:cNvPr id="8" name="Marcador de contenido 7">
            <a:extLst>
              <a:ext uri="{FF2B5EF4-FFF2-40B4-BE49-F238E27FC236}">
                <a16:creationId xmlns:a16="http://schemas.microsoft.com/office/drawing/2014/main" id="{2ADB051F-F76F-405A-81DF-112814CEA678}"/>
              </a:ext>
            </a:extLst>
          </p:cNvPr>
          <p:cNvSpPr>
            <a:spLocks noGrp="1"/>
          </p:cNvSpPr>
          <p:nvPr>
            <p:ph idx="1"/>
          </p:nvPr>
        </p:nvSpPr>
        <p:spPr>
          <a:xfrm>
            <a:off x="407368" y="2014808"/>
            <a:ext cx="5438776" cy="4174495"/>
          </a:xfrm>
        </p:spPr>
        <p:txBody>
          <a:bodyPr>
            <a:normAutofit/>
          </a:bodyPr>
          <a:lstStyle/>
          <a:p>
            <a:pPr algn="just">
              <a:lnSpc>
                <a:spcPct val="170000"/>
              </a:lnSpc>
              <a:spcBef>
                <a:spcPts val="600"/>
              </a:spcBef>
              <a:spcAft>
                <a:spcPts val="600"/>
              </a:spcAft>
            </a:pPr>
            <a:r>
              <a:rPr lang="es-ES" b="0" i="1" dirty="0">
                <a:latin typeface="Calibri" panose="020F0502020204030204" pitchFamily="34" charset="0"/>
                <a:cs typeface="Calibri" panose="020F0502020204030204" pitchFamily="34" charset="0"/>
              </a:rPr>
              <a:t>Las pruebas de regresión se pueden hacer de forma manual, o automatizada, pero en muchos casos se suelen automatizar, para ejecutarse frecuentemente.</a:t>
            </a:r>
          </a:p>
          <a:p>
            <a:pPr algn="just">
              <a:lnSpc>
                <a:spcPct val="170000"/>
              </a:lnSpc>
              <a:spcBef>
                <a:spcPts val="600"/>
              </a:spcBef>
              <a:spcAft>
                <a:spcPts val="600"/>
              </a:spcAft>
            </a:pPr>
            <a:r>
              <a:rPr lang="es-ES" b="1" i="1" dirty="0">
                <a:solidFill>
                  <a:srgbClr val="FFFF00"/>
                </a:solidFill>
                <a:latin typeface="Calibri" panose="020F0502020204030204" pitchFamily="34" charset="0"/>
                <a:cs typeface="Calibri" panose="020F0502020204030204" pitchFamily="34" charset="0"/>
              </a:rPr>
              <a:t>Las pruebas de regresión suelen tener un papel importante en el proceso de integración continua</a:t>
            </a:r>
            <a:endParaRPr lang="es-AR" i="1" dirty="0">
              <a:latin typeface="Calibri" panose="020F0502020204030204" pitchFamily="34" charset="0"/>
              <a:cs typeface="Calibri" panose="020F0502020204030204" pitchFamily="34" charset="0"/>
            </a:endParaRPr>
          </a:p>
        </p:txBody>
      </p:sp>
      <p:sp>
        <p:nvSpPr>
          <p:cNvPr id="4" name="Subtítulo 4">
            <a:extLst>
              <a:ext uri="{FF2B5EF4-FFF2-40B4-BE49-F238E27FC236}">
                <a16:creationId xmlns:a16="http://schemas.microsoft.com/office/drawing/2014/main" id="{935D029C-003D-83FB-3EC0-AA5A30A2F998}"/>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6" name="CuadroTexto 5">
            <a:extLst>
              <a:ext uri="{FF2B5EF4-FFF2-40B4-BE49-F238E27FC236}">
                <a16:creationId xmlns:a16="http://schemas.microsoft.com/office/drawing/2014/main" id="{A40C87D9-6658-8BDB-A89B-691151A18257}"/>
              </a:ext>
            </a:extLst>
          </p:cNvPr>
          <p:cNvSpPr txBox="1"/>
          <p:nvPr/>
        </p:nvSpPr>
        <p:spPr>
          <a:xfrm>
            <a:off x="263352" y="3429000"/>
            <a:ext cx="11415441" cy="4801314"/>
          </a:xfrm>
          <a:prstGeom prst="rect">
            <a:avLst/>
          </a:prstGeom>
        </p:spPr>
        <p:txBody>
          <a:bodyPr vert="horz" lIns="91440" tIns="45720" rIns="91440" bIns="45720" rtlCol="0">
            <a:normAutofit/>
          </a:bodyPr>
          <a:lstStyle>
            <a:lvl1pPr marL="45720" indent="0">
              <a:spcBef>
                <a:spcPct val="20000"/>
              </a:spcBef>
              <a:buClr>
                <a:schemeClr val="tx2"/>
              </a:buClr>
              <a:buFont typeface="Wingdings" charset="2"/>
              <a:buNone/>
              <a:defRPr sz="2400" b="1" i="1">
                <a:latin typeface="Calibri" panose="020F0502020204030204" pitchFamily="34" charset="0"/>
                <a:cs typeface="Calibri" panose="020F0502020204030204" pitchFamily="34" charset="0"/>
              </a:defRPr>
            </a:lvl1pPr>
            <a:lvl2pPr marL="502920" indent="-182880">
              <a:spcBef>
                <a:spcPct val="20000"/>
              </a:spcBef>
              <a:buClr>
                <a:schemeClr val="tx2"/>
              </a:buClr>
              <a:buFont typeface="Wingdings" charset="2"/>
              <a:buChar char="§"/>
            </a:lvl2pPr>
            <a:lvl3pPr marL="685800" indent="-182880">
              <a:spcBef>
                <a:spcPct val="20000"/>
              </a:spcBef>
              <a:buClr>
                <a:schemeClr val="tx2"/>
              </a:buClr>
              <a:buFont typeface="Wingdings" charset="2"/>
              <a:buChar char="§"/>
              <a:defRPr sz="1600"/>
            </a:lvl3pPr>
            <a:lvl4pPr marL="914400" indent="-182880">
              <a:spcBef>
                <a:spcPct val="20000"/>
              </a:spcBef>
              <a:buClr>
                <a:schemeClr val="tx2"/>
              </a:buClr>
              <a:buFont typeface="Wingdings" charset="2"/>
              <a:buChar char="§"/>
              <a:defRPr sz="1400"/>
            </a:lvl4pPr>
            <a:lvl5pPr marL="1143000" indent="-182880">
              <a:spcBef>
                <a:spcPct val="20000"/>
              </a:spcBef>
              <a:buClr>
                <a:schemeClr val="tx2"/>
              </a:buClr>
              <a:buFont typeface="Wingdings" charset="2"/>
              <a:buChar char="§"/>
              <a:defRPr sz="1400"/>
            </a:lvl5pPr>
            <a:lvl6pPr marL="1371600" indent="-182880">
              <a:spcBef>
                <a:spcPct val="20000"/>
              </a:spcBef>
              <a:buClr>
                <a:schemeClr val="tx2"/>
              </a:buClr>
              <a:buFont typeface="Wingdings" pitchFamily="2" charset="2"/>
              <a:buChar char="§"/>
              <a:defRPr sz="1400"/>
            </a:lvl6pPr>
            <a:lvl7pPr marL="1600200" indent="-182880">
              <a:spcBef>
                <a:spcPct val="20000"/>
              </a:spcBef>
              <a:buClr>
                <a:schemeClr val="tx2"/>
              </a:buClr>
              <a:buFont typeface="Wingdings" pitchFamily="2" charset="2"/>
              <a:buChar char="§"/>
              <a:defRPr sz="1400"/>
            </a:lvl7pPr>
            <a:lvl8pPr marL="1828800" indent="-182880">
              <a:spcBef>
                <a:spcPct val="20000"/>
              </a:spcBef>
              <a:buClr>
                <a:schemeClr val="tx2"/>
              </a:buClr>
              <a:buFont typeface="Wingdings" pitchFamily="2" charset="2"/>
              <a:buChar char="§"/>
              <a:defRPr sz="1400"/>
            </a:lvl8pPr>
            <a:lvl9pPr marL="2057400" indent="-182880">
              <a:spcBef>
                <a:spcPct val="20000"/>
              </a:spcBef>
              <a:buClr>
                <a:schemeClr val="tx2"/>
              </a:buClr>
              <a:buFont typeface="Wingdings" pitchFamily="2" charset="2"/>
              <a:buChar char="§"/>
              <a:defRPr sz="1400"/>
            </a:lvl9pPr>
          </a:lstStyle>
          <a:p>
            <a:endParaRPr lang="es-AR" b="0" dirty="0"/>
          </a:p>
        </p:txBody>
      </p:sp>
      <p:pic>
        <p:nvPicPr>
          <p:cNvPr id="13314" name="Picture 2" descr="integración continua – SmartNodus">
            <a:extLst>
              <a:ext uri="{FF2B5EF4-FFF2-40B4-BE49-F238E27FC236}">
                <a16:creationId xmlns:a16="http://schemas.microsoft.com/office/drawing/2014/main" id="{F2A1A57F-C5D8-6B99-ABA2-162F7BAFD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5858" y="1286484"/>
            <a:ext cx="5510784" cy="5510784"/>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3540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610308" y="256751"/>
            <a:ext cx="8971384" cy="974077"/>
          </a:xfrm>
        </p:spPr>
        <p:txBody>
          <a:bodyPr vert="horz" lIns="91440" tIns="45720" rIns="91440" bIns="45720" rtlCol="0" anchor="ctr">
            <a:normAutofit/>
          </a:bodyPr>
          <a:lstStyle/>
          <a:p>
            <a:pPr algn="ctr"/>
            <a:r>
              <a:rPr lang="es-MX" sz="4800" b="1" i="1" dirty="0">
                <a:effectLst>
                  <a:outerShdw blurRad="38100" dist="38100" dir="2700000" algn="tl">
                    <a:srgbClr val="000000">
                      <a:alpha val="43137"/>
                    </a:srgbClr>
                  </a:outerShdw>
                </a:effectLst>
              </a:rPr>
              <a:t>Integración Continua</a:t>
            </a:r>
          </a:p>
        </p:txBody>
      </p:sp>
      <p:sp>
        <p:nvSpPr>
          <p:cNvPr id="4" name="Subtítulo 4">
            <a:extLst>
              <a:ext uri="{FF2B5EF4-FFF2-40B4-BE49-F238E27FC236}">
                <a16:creationId xmlns:a16="http://schemas.microsoft.com/office/drawing/2014/main" id="{935D029C-003D-83FB-3EC0-AA5A30A2F998}"/>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pic>
        <p:nvPicPr>
          <p:cNvPr id="1026" name="Picture 2" descr="Que Son Las Pruebas De Regresion De Software">
            <a:extLst>
              <a:ext uri="{FF2B5EF4-FFF2-40B4-BE49-F238E27FC236}">
                <a16:creationId xmlns:a16="http://schemas.microsoft.com/office/drawing/2014/main" id="{65E83A92-825A-EC60-E3D0-5F3C915A7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736" y="1451617"/>
            <a:ext cx="8374184" cy="514857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Continuous Delivery en profundidad: pipelines de Jenkins">
            <a:extLst>
              <a:ext uri="{FF2B5EF4-FFF2-40B4-BE49-F238E27FC236}">
                <a16:creationId xmlns:a16="http://schemas.microsoft.com/office/drawing/2014/main" id="{6F56D2C6-7136-4640-560F-9006280D8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06" y="1412776"/>
            <a:ext cx="3320872" cy="201905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Atlassian Bamboo Logo - Bamboo Atlassian Transparent PNG - 780x250 - Free  Download on NicePNG">
            <a:extLst>
              <a:ext uri="{FF2B5EF4-FFF2-40B4-BE49-F238E27FC236}">
                <a16:creationId xmlns:a16="http://schemas.microsoft.com/office/drawing/2014/main" id="{04BE7D16-7467-54F9-9B39-418AF62780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045" y="3534263"/>
            <a:ext cx="3320872" cy="121900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udson' cambiará de nombre a 'Jenkins'; nadie se fía de Oracle - MuyLinux">
            <a:extLst>
              <a:ext uri="{FF2B5EF4-FFF2-40B4-BE49-F238E27FC236}">
                <a16:creationId xmlns:a16="http://schemas.microsoft.com/office/drawing/2014/main" id="{A93F0486-F74B-EFD6-93FD-13FA9934D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606" y="4843564"/>
            <a:ext cx="3320872" cy="1877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4479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785568" y="235125"/>
            <a:ext cx="8630912" cy="1080120"/>
          </a:xfrm>
        </p:spPr>
        <p:txBody>
          <a:bodyPr>
            <a:normAutofit/>
          </a:bodyPr>
          <a:lstStyle/>
          <a:p>
            <a:pPr algn="ctr"/>
            <a:r>
              <a:rPr lang="es-MX" b="1" dirty="0"/>
              <a:t>PRUEBAS DE SOFTWARE</a:t>
            </a:r>
          </a:p>
        </p:txBody>
      </p:sp>
      <p:sp>
        <p:nvSpPr>
          <p:cNvPr id="5" name="Subtítulo 4">
            <a:extLst>
              <a:ext uri="{FF2B5EF4-FFF2-40B4-BE49-F238E27FC236}">
                <a16:creationId xmlns:a16="http://schemas.microsoft.com/office/drawing/2014/main" id="{84865EED-1477-C419-0D3B-B56575404C0A}"/>
              </a:ext>
            </a:extLst>
          </p:cNvPr>
          <p:cNvSpPr>
            <a:spLocks noGrp="1"/>
          </p:cNvSpPr>
          <p:nvPr>
            <p:ph type="subTitle" idx="1"/>
          </p:nvPr>
        </p:nvSpPr>
        <p:spPr>
          <a:xfrm>
            <a:off x="10682754" y="170738"/>
            <a:ext cx="1440160" cy="360040"/>
          </a:xfrm>
        </p:spPr>
        <p:txBody>
          <a:bodyPr>
            <a:normAutofit fontScale="92500" lnSpcReduction="10000"/>
          </a:bodyPr>
          <a:lstStyle/>
          <a:p>
            <a:pPr algn="ctr"/>
            <a:r>
              <a:rPr lang="es-ES" dirty="0"/>
              <a:t>IFTS 18</a:t>
            </a:r>
            <a:endParaRPr lang="es-AR" dirty="0"/>
          </a:p>
        </p:txBody>
      </p:sp>
      <p:pic>
        <p:nvPicPr>
          <p:cNvPr id="6" name="Imagen 5">
            <a:extLst>
              <a:ext uri="{FF2B5EF4-FFF2-40B4-BE49-F238E27FC236}">
                <a16:creationId xmlns:a16="http://schemas.microsoft.com/office/drawing/2014/main" id="{28978104-3B60-4A08-5FFC-0C2A812F7B06}"/>
              </a:ext>
            </a:extLst>
          </p:cNvPr>
          <p:cNvPicPr>
            <a:picLocks noChangeAspect="1"/>
          </p:cNvPicPr>
          <p:nvPr/>
        </p:nvPicPr>
        <p:blipFill>
          <a:blip r:embed="rId2"/>
          <a:stretch>
            <a:fillRect/>
          </a:stretch>
        </p:blipFill>
        <p:spPr>
          <a:xfrm>
            <a:off x="2408975" y="1889737"/>
            <a:ext cx="7117262" cy="3558631"/>
          </a:xfrm>
          <a:prstGeom prst="ellipse">
            <a:avLst/>
          </a:prstGeom>
          <a:ln>
            <a:noFill/>
          </a:ln>
          <a:effectLst>
            <a:softEdge rad="112500"/>
          </a:effectLst>
        </p:spPr>
      </p:pic>
      <p:sp>
        <p:nvSpPr>
          <p:cNvPr id="3" name="Subtítulo 2">
            <a:extLst>
              <a:ext uri="{FF2B5EF4-FFF2-40B4-BE49-F238E27FC236}">
                <a16:creationId xmlns:a16="http://schemas.microsoft.com/office/drawing/2014/main" id="{E2C439CC-BA2C-E590-D65B-950C7A1EDEDF}"/>
              </a:ext>
            </a:extLst>
          </p:cNvPr>
          <p:cNvSpPr txBox="1">
            <a:spLocks/>
          </p:cNvSpPr>
          <p:nvPr/>
        </p:nvSpPr>
        <p:spPr>
          <a:xfrm>
            <a:off x="2919382" y="5517232"/>
            <a:ext cx="6739855" cy="1080120"/>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tx2"/>
              </a:buClr>
              <a:buFont typeface="Wingdings" charset="2"/>
              <a:buNone/>
              <a:defRPr sz="2200" kern="1200">
                <a:solidFill>
                  <a:schemeClr val="tx1"/>
                </a:solidFill>
                <a:latin typeface="+mn-lt"/>
                <a:ea typeface="+mn-ea"/>
                <a:cs typeface="+mn-cs"/>
              </a:defRPr>
            </a:lvl1pPr>
            <a:lvl2pPr marL="457200" indent="0" algn="ctr" defTabSz="914400" rtl="0" eaLnBrk="1" latinLnBrk="0" hangingPunct="1">
              <a:spcBef>
                <a:spcPct val="20000"/>
              </a:spcBef>
              <a:buClr>
                <a:schemeClr val="tx2"/>
              </a:buClr>
              <a:buFont typeface="Wingdings" charset="2"/>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tx2"/>
              </a:buClr>
              <a:buFont typeface="Wingdings" charset="2"/>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tx2"/>
              </a:buClr>
              <a:buFont typeface="Wingdings" charset="2"/>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tx2"/>
              </a:buClr>
              <a:buFont typeface="Wingdings" charset="2"/>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tx2"/>
              </a:buClr>
              <a:buFont typeface="Wingdings" pitchFamily="2"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tx2"/>
              </a:buClr>
              <a:buFont typeface="Wingdings" pitchFamily="2"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tx2"/>
              </a:buClr>
              <a:buFont typeface="Wingdings" pitchFamily="2"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tx2"/>
              </a:buClr>
              <a:buFont typeface="Wingdings" pitchFamily="2" charset="2"/>
              <a:buNone/>
              <a:defRPr sz="1400" kern="1200">
                <a:solidFill>
                  <a:schemeClr val="tx1">
                    <a:tint val="75000"/>
                  </a:schemeClr>
                </a:solidFill>
                <a:latin typeface="+mn-lt"/>
                <a:ea typeface="+mn-ea"/>
                <a:cs typeface="+mn-cs"/>
              </a:defRPr>
            </a:lvl9pPr>
          </a:lstStyle>
          <a:p>
            <a:pPr algn="ctr"/>
            <a:r>
              <a:rPr lang="es-ES" sz="1800" dirty="0"/>
              <a:t>Materia: Técnicas de programación</a:t>
            </a:r>
          </a:p>
          <a:p>
            <a:pPr algn="ctr"/>
            <a:r>
              <a:rPr lang="es-ES" sz="1800" dirty="0"/>
              <a:t>Profesor: Ing. Pablo Andrés </a:t>
            </a:r>
            <a:r>
              <a:rPr lang="es-ES" sz="1800" dirty="0" smtClean="0"/>
              <a:t>Pérez</a:t>
            </a:r>
            <a:endParaRPr lang="es-ES" sz="1800" dirty="0"/>
          </a:p>
        </p:txBody>
      </p:sp>
    </p:spTree>
    <p:extLst>
      <p:ext uri="{BB962C8B-B14F-4D97-AF65-F5344CB8AC3E}">
        <p14:creationId xmlns:p14="http://schemas.microsoft.com/office/powerpoint/2010/main" val="9180324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98B5D3-DB54-5B8A-B911-0E44554E2CE3}"/>
              </a:ext>
            </a:extLst>
          </p:cNvPr>
          <p:cNvSpPr>
            <a:spLocks noGrp="1"/>
          </p:cNvSpPr>
          <p:nvPr>
            <p:ph type="title"/>
          </p:nvPr>
        </p:nvSpPr>
        <p:spPr>
          <a:xfrm>
            <a:off x="1343472" y="476672"/>
            <a:ext cx="9753600" cy="1044115"/>
          </a:xfrm>
        </p:spPr>
        <p:txBody>
          <a:bodyPr vert="horz" lIns="91440" tIns="45720" rIns="91440" bIns="45720" rtlCol="0" anchor="ctr">
            <a:normAutofit/>
          </a:bodyPr>
          <a:lstStyle/>
          <a:p>
            <a:pPr algn="ctr"/>
            <a:r>
              <a:rPr lang="es-ES" sz="4800" b="1" i="1" dirty="0">
                <a:effectLst>
                  <a:outerShdw blurRad="38100" dist="38100" dir="2700000" algn="tl">
                    <a:srgbClr val="000000">
                      <a:alpha val="43137"/>
                    </a:srgbClr>
                  </a:outerShdw>
                </a:effectLst>
              </a:rPr>
              <a:t>Fuentes</a:t>
            </a:r>
            <a:endParaRPr lang="es-AR" sz="4800" b="1" i="1" dirty="0">
              <a:effectLst>
                <a:outerShdw blurRad="38100" dist="38100" dir="2700000" algn="tl">
                  <a:srgbClr val="000000">
                    <a:alpha val="43137"/>
                  </a:srgbClr>
                </a:outerShdw>
              </a:effectLst>
            </a:endParaRPr>
          </a:p>
        </p:txBody>
      </p:sp>
      <p:sp>
        <p:nvSpPr>
          <p:cNvPr id="4" name="Subtítulo 4">
            <a:extLst>
              <a:ext uri="{FF2B5EF4-FFF2-40B4-BE49-F238E27FC236}">
                <a16:creationId xmlns:a16="http://schemas.microsoft.com/office/drawing/2014/main" id="{098F9202-FB5B-6A7C-262A-6A203C12A876}"/>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5" name="Subtítulo 2">
            <a:extLst>
              <a:ext uri="{FF2B5EF4-FFF2-40B4-BE49-F238E27FC236}">
                <a16:creationId xmlns:a16="http://schemas.microsoft.com/office/drawing/2014/main" id="{3F70638C-281B-990C-A260-AFE90C1112BC}"/>
              </a:ext>
            </a:extLst>
          </p:cNvPr>
          <p:cNvSpPr txBox="1">
            <a:spLocks/>
          </p:cNvSpPr>
          <p:nvPr/>
        </p:nvSpPr>
        <p:spPr>
          <a:xfrm>
            <a:off x="8904312" y="5951805"/>
            <a:ext cx="3419221" cy="573539"/>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tx2"/>
              </a:buClr>
              <a:buFont typeface="Wingdings" charset="2"/>
              <a:buNone/>
              <a:defRPr sz="2200" kern="1200">
                <a:solidFill>
                  <a:schemeClr val="tx1"/>
                </a:solidFill>
                <a:latin typeface="+mn-lt"/>
                <a:ea typeface="+mn-ea"/>
                <a:cs typeface="+mn-cs"/>
              </a:defRPr>
            </a:lvl1pPr>
            <a:lvl2pPr marL="457200" indent="0" algn="ctr" defTabSz="914400" rtl="0" eaLnBrk="1" latinLnBrk="0" hangingPunct="1">
              <a:spcBef>
                <a:spcPct val="20000"/>
              </a:spcBef>
              <a:buClr>
                <a:schemeClr val="tx2"/>
              </a:buClr>
              <a:buFont typeface="Wingdings" charset="2"/>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tx2"/>
              </a:buClr>
              <a:buFont typeface="Wingdings" charset="2"/>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tx2"/>
              </a:buClr>
              <a:buFont typeface="Wingdings" charset="2"/>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tx2"/>
              </a:buClr>
              <a:buFont typeface="Wingdings" charset="2"/>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tx2"/>
              </a:buClr>
              <a:buFont typeface="Wingdings" pitchFamily="2"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tx2"/>
              </a:buClr>
              <a:buFont typeface="Wingdings" pitchFamily="2"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tx2"/>
              </a:buClr>
              <a:buFont typeface="Wingdings" pitchFamily="2"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tx2"/>
              </a:buClr>
              <a:buFont typeface="Wingdings" pitchFamily="2" charset="2"/>
              <a:buNone/>
              <a:defRPr sz="1400" kern="1200">
                <a:solidFill>
                  <a:schemeClr val="tx1">
                    <a:tint val="75000"/>
                  </a:schemeClr>
                </a:solidFill>
                <a:latin typeface="+mn-lt"/>
                <a:ea typeface="+mn-ea"/>
                <a:cs typeface="+mn-cs"/>
              </a:defRPr>
            </a:lvl9pPr>
          </a:lstStyle>
          <a:p>
            <a:pPr algn="ctr"/>
            <a:r>
              <a:rPr lang="es-ES" sz="1200" dirty="0"/>
              <a:t>Materia: </a:t>
            </a:r>
            <a:r>
              <a:rPr lang="es-ES" sz="1200" dirty="0" smtClean="0"/>
              <a:t>Metodologías de Pruebas</a:t>
            </a:r>
            <a:endParaRPr lang="es-ES" sz="1200" dirty="0"/>
          </a:p>
          <a:p>
            <a:pPr algn="ctr"/>
            <a:r>
              <a:rPr lang="es-ES" sz="1200" dirty="0"/>
              <a:t>Profesor: Ing. Pablo Andrés Pérez</a:t>
            </a:r>
          </a:p>
          <a:p>
            <a:endParaRPr lang="es-AR" sz="1200" dirty="0"/>
          </a:p>
        </p:txBody>
      </p:sp>
      <p:sp>
        <p:nvSpPr>
          <p:cNvPr id="6" name="CuadroTexto 5">
            <a:extLst>
              <a:ext uri="{FF2B5EF4-FFF2-40B4-BE49-F238E27FC236}">
                <a16:creationId xmlns:a16="http://schemas.microsoft.com/office/drawing/2014/main" id="{7C95BD5C-F187-CFD2-8B5D-6AD6606102C3}"/>
              </a:ext>
            </a:extLst>
          </p:cNvPr>
          <p:cNvSpPr txBox="1"/>
          <p:nvPr/>
        </p:nvSpPr>
        <p:spPr>
          <a:xfrm>
            <a:off x="1338797" y="2276872"/>
            <a:ext cx="10369152" cy="3385542"/>
          </a:xfrm>
          <a:prstGeom prst="rect">
            <a:avLst/>
          </a:prstGeom>
          <a:noFill/>
        </p:spPr>
        <p:txBody>
          <a:bodyPr wrap="square">
            <a:spAutoFit/>
          </a:bodyPr>
          <a:lstStyle/>
          <a:p>
            <a:r>
              <a:rPr lang="es-AR" sz="1600" dirty="0">
                <a:hlinkClick r:id="rId2"/>
              </a:rPr>
              <a:t>https://www.javiergarzas.com/2014/06/pruebas-de-regresion.html</a:t>
            </a:r>
            <a:endParaRPr lang="es-AR" sz="1600" dirty="0"/>
          </a:p>
          <a:p>
            <a:endParaRPr lang="es-AR" sz="1600" dirty="0"/>
          </a:p>
          <a:p>
            <a:r>
              <a:rPr lang="es-AR" sz="1600" dirty="0">
                <a:hlinkClick r:id="rId3"/>
              </a:rPr>
              <a:t>https://www.ranorex.com/resources/testing-guides/regression-testing/?fbclid=IwAR3Tk8hm_2MYYk4m6Zt7Xv1NkmGMJXAyX5GAi4I00P3uO-3TCYKZ4e8Zc0U</a:t>
            </a:r>
            <a:endParaRPr lang="es-AR" sz="1600" dirty="0"/>
          </a:p>
          <a:p>
            <a:endParaRPr lang="es-AR" sz="1600" dirty="0"/>
          </a:p>
          <a:p>
            <a:r>
              <a:rPr lang="es-AR" sz="1600" dirty="0">
                <a:hlinkClick r:id="rId4"/>
              </a:rPr>
              <a:t>https://es.wikipedia.org/wiki/Jenkins</a:t>
            </a:r>
            <a:endParaRPr lang="es-AR" sz="1600" dirty="0"/>
          </a:p>
          <a:p>
            <a:endParaRPr lang="es-AR" sz="1600" dirty="0"/>
          </a:p>
          <a:p>
            <a:r>
              <a:rPr lang="es-AR" sz="1600" dirty="0">
                <a:hlinkClick r:id="rId5"/>
              </a:rPr>
              <a:t>https://spa.myservername.com/top-10-most-popular-regression-testing-tools-2021#1_Subject7</a:t>
            </a:r>
            <a:endParaRPr lang="es-AR" sz="1600" dirty="0"/>
          </a:p>
          <a:p>
            <a:endParaRPr lang="es-AR" sz="1600" dirty="0"/>
          </a:p>
          <a:p>
            <a:r>
              <a:rPr lang="es-AR" sz="1600" dirty="0">
                <a:hlinkClick r:id="rId6"/>
              </a:rPr>
              <a:t>https://elminimoviable.es/pruebas-de-aceptacion-ultimo-nivel-para-el-aseguramiento-de-la-calidad/</a:t>
            </a:r>
            <a:endParaRPr lang="es-AR" sz="1600" dirty="0"/>
          </a:p>
          <a:p>
            <a:endParaRPr lang="es-AR" sz="1600" dirty="0"/>
          </a:p>
          <a:p>
            <a:r>
              <a:rPr lang="es-AR" sz="1600" dirty="0">
                <a:hlinkClick r:id="rId7"/>
              </a:rPr>
              <a:t>https://spa.myservername.com/top-10-most-popular-regression-testing-tools-2021</a:t>
            </a:r>
            <a:endParaRPr lang="es-AR" sz="1600" dirty="0"/>
          </a:p>
          <a:p>
            <a:endParaRPr lang="es-AR" sz="1600" dirty="0"/>
          </a:p>
        </p:txBody>
      </p:sp>
    </p:spTree>
    <p:extLst>
      <p:ext uri="{BB962C8B-B14F-4D97-AF65-F5344CB8AC3E}">
        <p14:creationId xmlns:p14="http://schemas.microsoft.com/office/powerpoint/2010/main" val="13131489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2501" y="303959"/>
            <a:ext cx="8971384" cy="974077"/>
          </a:xfrm>
        </p:spPr>
        <p:txBody>
          <a:bodyPr>
            <a:normAutofit/>
          </a:bodyPr>
          <a:lstStyle/>
          <a:p>
            <a:pPr algn="ctr"/>
            <a:r>
              <a:rPr lang="es-MX" sz="4800" b="1" i="1" dirty="0">
                <a:effectLst>
                  <a:outerShdw blurRad="38100" dist="38100" dir="2700000" algn="tl">
                    <a:srgbClr val="000000">
                      <a:alpha val="43137"/>
                    </a:srgbClr>
                  </a:outerShdw>
                </a:effectLst>
              </a:rPr>
              <a:t>Pruebas  de Regresión</a:t>
            </a:r>
          </a:p>
        </p:txBody>
      </p:sp>
      <p:sp>
        <p:nvSpPr>
          <p:cNvPr id="8" name="Marcador de contenido 7">
            <a:extLst>
              <a:ext uri="{FF2B5EF4-FFF2-40B4-BE49-F238E27FC236}">
                <a16:creationId xmlns:a16="http://schemas.microsoft.com/office/drawing/2014/main" id="{2ADB051F-F76F-405A-81DF-112814CEA678}"/>
              </a:ext>
            </a:extLst>
          </p:cNvPr>
          <p:cNvSpPr>
            <a:spLocks noGrp="1"/>
          </p:cNvSpPr>
          <p:nvPr>
            <p:ph idx="1"/>
          </p:nvPr>
        </p:nvSpPr>
        <p:spPr>
          <a:xfrm>
            <a:off x="561709" y="959771"/>
            <a:ext cx="11290513" cy="974077"/>
          </a:xfrm>
        </p:spPr>
        <p:txBody>
          <a:bodyPr>
            <a:normAutofit/>
          </a:bodyPr>
          <a:lstStyle/>
          <a:p>
            <a:pPr algn="just">
              <a:lnSpc>
                <a:spcPct val="170000"/>
              </a:lnSpc>
              <a:spcBef>
                <a:spcPts val="600"/>
              </a:spcBef>
              <a:spcAft>
                <a:spcPts val="600"/>
              </a:spcAft>
            </a:pPr>
            <a:r>
              <a:rPr lang="es-ES" sz="2400" b="0" i="1" dirty="0" smtClean="0">
                <a:latin typeface="Calibri" panose="020F0502020204030204" pitchFamily="34" charset="0"/>
                <a:cs typeface="Calibri" panose="020F0502020204030204" pitchFamily="34" charset="0"/>
              </a:rPr>
              <a:t>Podríamos relacionar a las pruebas de regresión con un iceberg…??? </a:t>
            </a:r>
            <a:endParaRPr lang="es-AR" sz="2400" i="1" dirty="0">
              <a:latin typeface="Calibri" panose="020F0502020204030204" pitchFamily="34" charset="0"/>
              <a:cs typeface="Calibri" panose="020F0502020204030204" pitchFamily="34" charset="0"/>
            </a:endParaRPr>
          </a:p>
        </p:txBody>
      </p:sp>
      <p:sp>
        <p:nvSpPr>
          <p:cNvPr id="4" name="Subtítulo 4">
            <a:extLst>
              <a:ext uri="{FF2B5EF4-FFF2-40B4-BE49-F238E27FC236}">
                <a16:creationId xmlns:a16="http://schemas.microsoft.com/office/drawing/2014/main" id="{935D029C-003D-83FB-3EC0-AA5A30A2F998}"/>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6" name="CuadroTexto 5">
            <a:extLst>
              <a:ext uri="{FF2B5EF4-FFF2-40B4-BE49-F238E27FC236}">
                <a16:creationId xmlns:a16="http://schemas.microsoft.com/office/drawing/2014/main" id="{A40C87D9-6658-8BDB-A89B-691151A18257}"/>
              </a:ext>
            </a:extLst>
          </p:cNvPr>
          <p:cNvSpPr txBox="1"/>
          <p:nvPr/>
        </p:nvSpPr>
        <p:spPr>
          <a:xfrm>
            <a:off x="263352" y="3429000"/>
            <a:ext cx="11415441" cy="4801314"/>
          </a:xfrm>
          <a:prstGeom prst="rect">
            <a:avLst/>
          </a:prstGeom>
        </p:spPr>
        <p:txBody>
          <a:bodyPr vert="horz" lIns="91440" tIns="45720" rIns="91440" bIns="45720" rtlCol="0">
            <a:normAutofit/>
          </a:bodyPr>
          <a:lstStyle>
            <a:lvl1pPr marL="45720" indent="0">
              <a:spcBef>
                <a:spcPct val="20000"/>
              </a:spcBef>
              <a:buClr>
                <a:schemeClr val="tx2"/>
              </a:buClr>
              <a:buFont typeface="Wingdings" charset="2"/>
              <a:buNone/>
              <a:defRPr sz="2400" b="1" i="1">
                <a:latin typeface="Calibri" panose="020F0502020204030204" pitchFamily="34" charset="0"/>
                <a:cs typeface="Calibri" panose="020F0502020204030204" pitchFamily="34" charset="0"/>
              </a:defRPr>
            </a:lvl1pPr>
            <a:lvl2pPr marL="502920" indent="-182880">
              <a:spcBef>
                <a:spcPct val="20000"/>
              </a:spcBef>
              <a:buClr>
                <a:schemeClr val="tx2"/>
              </a:buClr>
              <a:buFont typeface="Wingdings" charset="2"/>
              <a:buChar char="§"/>
            </a:lvl2pPr>
            <a:lvl3pPr marL="685800" indent="-182880">
              <a:spcBef>
                <a:spcPct val="20000"/>
              </a:spcBef>
              <a:buClr>
                <a:schemeClr val="tx2"/>
              </a:buClr>
              <a:buFont typeface="Wingdings" charset="2"/>
              <a:buChar char="§"/>
              <a:defRPr sz="1600"/>
            </a:lvl3pPr>
            <a:lvl4pPr marL="914400" indent="-182880">
              <a:spcBef>
                <a:spcPct val="20000"/>
              </a:spcBef>
              <a:buClr>
                <a:schemeClr val="tx2"/>
              </a:buClr>
              <a:buFont typeface="Wingdings" charset="2"/>
              <a:buChar char="§"/>
              <a:defRPr sz="1400"/>
            </a:lvl4pPr>
            <a:lvl5pPr marL="1143000" indent="-182880">
              <a:spcBef>
                <a:spcPct val="20000"/>
              </a:spcBef>
              <a:buClr>
                <a:schemeClr val="tx2"/>
              </a:buClr>
              <a:buFont typeface="Wingdings" charset="2"/>
              <a:buChar char="§"/>
              <a:defRPr sz="1400"/>
            </a:lvl5pPr>
            <a:lvl6pPr marL="1371600" indent="-182880">
              <a:spcBef>
                <a:spcPct val="20000"/>
              </a:spcBef>
              <a:buClr>
                <a:schemeClr val="tx2"/>
              </a:buClr>
              <a:buFont typeface="Wingdings" pitchFamily="2" charset="2"/>
              <a:buChar char="§"/>
              <a:defRPr sz="1400"/>
            </a:lvl6pPr>
            <a:lvl7pPr marL="1600200" indent="-182880">
              <a:spcBef>
                <a:spcPct val="20000"/>
              </a:spcBef>
              <a:buClr>
                <a:schemeClr val="tx2"/>
              </a:buClr>
              <a:buFont typeface="Wingdings" pitchFamily="2" charset="2"/>
              <a:buChar char="§"/>
              <a:defRPr sz="1400"/>
            </a:lvl7pPr>
            <a:lvl8pPr marL="1828800" indent="-182880">
              <a:spcBef>
                <a:spcPct val="20000"/>
              </a:spcBef>
              <a:buClr>
                <a:schemeClr val="tx2"/>
              </a:buClr>
              <a:buFont typeface="Wingdings" pitchFamily="2" charset="2"/>
              <a:buChar char="§"/>
              <a:defRPr sz="1400"/>
            </a:lvl8pPr>
            <a:lvl9pPr marL="2057400" indent="-182880">
              <a:spcBef>
                <a:spcPct val="20000"/>
              </a:spcBef>
              <a:buClr>
                <a:schemeClr val="tx2"/>
              </a:buClr>
              <a:buFont typeface="Wingdings" pitchFamily="2" charset="2"/>
              <a:buChar char="§"/>
              <a:defRPr sz="1400"/>
            </a:lvl9pPr>
          </a:lstStyle>
          <a:p>
            <a:endParaRPr lang="es-AR" b="0" dirty="0"/>
          </a:p>
        </p:txBody>
      </p:sp>
      <p:pic>
        <p:nvPicPr>
          <p:cNvPr id="2050" name="Picture 2" descr="Pruebas de regresión. O cómo evitar que los fallos que se habían arreglado  en el software vuelvan a aparecer. - Javier Garzas">
            <a:extLst>
              <a:ext uri="{FF2B5EF4-FFF2-40B4-BE49-F238E27FC236}">
                <a16:creationId xmlns:a16="http://schemas.microsoft.com/office/drawing/2014/main" id="{5BF72EA7-C121-E836-A29E-35484F5CF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94" y="1933848"/>
            <a:ext cx="11641141" cy="445719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6"/>
          <p:cNvCxnSpPr/>
          <p:nvPr/>
        </p:nvCxnSpPr>
        <p:spPr>
          <a:xfrm flipV="1">
            <a:off x="687652" y="1265937"/>
            <a:ext cx="10800000" cy="0"/>
          </a:xfrm>
          <a:prstGeom prst="line">
            <a:avLst/>
          </a:prstGeom>
          <a:ln w="25400" cmpd="sng"/>
        </p:spPr>
        <p:style>
          <a:lnRef idx="1">
            <a:schemeClr val="accent1"/>
          </a:lnRef>
          <a:fillRef idx="0">
            <a:schemeClr val="accent1"/>
          </a:fillRef>
          <a:effectRef idx="0">
            <a:schemeClr val="accent1"/>
          </a:effectRef>
          <a:fontRef idx="minor">
            <a:schemeClr val="tx1"/>
          </a:fontRef>
        </p:style>
      </p:cxnSp>
      <p:sp>
        <p:nvSpPr>
          <p:cNvPr id="9" name="Pentágono 8"/>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54275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51384" y="1124744"/>
            <a:ext cx="11233248" cy="2934990"/>
          </a:xfrm>
        </p:spPr>
        <p:txBody>
          <a:bodyPr vert="horz" lIns="91440" tIns="45720" rIns="91440" bIns="45720" rtlCol="0">
            <a:noAutofit/>
          </a:bodyPr>
          <a:lstStyle/>
          <a:p>
            <a:pPr algn="just">
              <a:lnSpc>
                <a:spcPct val="170000"/>
              </a:lnSpc>
              <a:spcBef>
                <a:spcPts val="600"/>
              </a:spcBef>
              <a:spcAft>
                <a:spcPts val="600"/>
              </a:spcAft>
            </a:pPr>
            <a:r>
              <a:rPr lang="es-ES" sz="2400" i="1" dirty="0">
                <a:latin typeface="Calibri" panose="020F0502020204030204" pitchFamily="34" charset="0"/>
                <a:cs typeface="Calibri" panose="020F0502020204030204" pitchFamily="34" charset="0"/>
              </a:rPr>
              <a:t>Se pueden considerar como el subconjunto de pruebas </a:t>
            </a:r>
            <a:r>
              <a:rPr lang="es-ES" sz="2400" i="1" dirty="0">
                <a:solidFill>
                  <a:srgbClr val="FFFF00"/>
                </a:solidFill>
                <a:latin typeface="Calibri" panose="020F0502020204030204" pitchFamily="34" charset="0"/>
                <a:cs typeface="Calibri" panose="020F0502020204030204" pitchFamily="34" charset="0"/>
              </a:rPr>
              <a:t>planificadas</a:t>
            </a:r>
            <a:r>
              <a:rPr lang="es-ES" sz="2400" i="1" dirty="0">
                <a:latin typeface="Calibri" panose="020F0502020204030204" pitchFamily="34" charset="0"/>
                <a:cs typeface="Calibri" panose="020F0502020204030204" pitchFamily="34" charset="0"/>
              </a:rPr>
              <a:t> que se seleccionan </a:t>
            </a:r>
            <a:r>
              <a:rPr lang="es-ES" sz="2400" i="1" dirty="0">
                <a:solidFill>
                  <a:srgbClr val="FFFF00"/>
                </a:solidFill>
                <a:latin typeface="Calibri" panose="020F0502020204030204" pitchFamily="34" charset="0"/>
                <a:cs typeface="Calibri" panose="020F0502020204030204" pitchFamily="34" charset="0"/>
              </a:rPr>
              <a:t>para ser ejecutadas , generalmente de forma automática y periódicamente en cada nueva liberación del producto/software </a:t>
            </a:r>
            <a:r>
              <a:rPr lang="es-ES" sz="2400" i="1" dirty="0">
                <a:latin typeface="Calibri" panose="020F0502020204030204" pitchFamily="34" charset="0"/>
                <a:cs typeface="Calibri" panose="020F0502020204030204" pitchFamily="34" charset="0"/>
              </a:rPr>
              <a:t>, teniendo como </a:t>
            </a:r>
            <a:r>
              <a:rPr lang="es-ES" sz="2400" i="1" dirty="0">
                <a:solidFill>
                  <a:srgbClr val="FFFF00"/>
                </a:solidFill>
                <a:latin typeface="Calibri" panose="020F0502020204030204" pitchFamily="34" charset="0"/>
                <a:cs typeface="Calibri" panose="020F0502020204030204" pitchFamily="34" charset="0"/>
              </a:rPr>
              <a:t>objetivo la verificación de que el producto no haya sufrido regresiones</a:t>
            </a:r>
            <a:r>
              <a:rPr lang="es-ES" sz="2400" i="1" dirty="0" smtClean="0">
                <a:solidFill>
                  <a:srgbClr val="FFFF00"/>
                </a:solidFill>
                <a:latin typeface="Calibri" panose="020F0502020204030204" pitchFamily="34" charset="0"/>
                <a:cs typeface="Calibri" panose="020F0502020204030204" pitchFamily="34" charset="0"/>
              </a:rPr>
              <a:t>.</a:t>
            </a:r>
          </a:p>
        </p:txBody>
      </p:sp>
      <p:sp>
        <p:nvSpPr>
          <p:cNvPr id="4" name="Subtítulo 4">
            <a:extLst>
              <a:ext uri="{FF2B5EF4-FFF2-40B4-BE49-F238E27FC236}">
                <a16:creationId xmlns:a16="http://schemas.microsoft.com/office/drawing/2014/main" id="{935D029C-003D-83FB-3EC0-AA5A30A2F998}"/>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6" name="1 Título"/>
          <p:cNvSpPr>
            <a:spLocks noGrp="1"/>
          </p:cNvSpPr>
          <p:nvPr>
            <p:ph type="title"/>
          </p:nvPr>
        </p:nvSpPr>
        <p:spPr>
          <a:xfrm>
            <a:off x="1792501" y="303959"/>
            <a:ext cx="8971384" cy="974077"/>
          </a:xfrm>
        </p:spPr>
        <p:txBody>
          <a:bodyPr>
            <a:normAutofit/>
          </a:bodyPr>
          <a:lstStyle/>
          <a:p>
            <a:pPr algn="ctr"/>
            <a:r>
              <a:rPr lang="es-MX" sz="4800" b="1" i="1" dirty="0">
                <a:effectLst>
                  <a:outerShdw blurRad="38100" dist="38100" dir="2700000" algn="tl">
                    <a:srgbClr val="000000">
                      <a:alpha val="43137"/>
                    </a:srgbClr>
                  </a:outerShdw>
                </a:effectLst>
              </a:rPr>
              <a:t>Pruebas  de Regresión</a:t>
            </a:r>
          </a:p>
        </p:txBody>
      </p:sp>
      <p:pic>
        <p:nvPicPr>
          <p:cNvPr id="7" name="Imagen 6"/>
          <p:cNvPicPr>
            <a:picLocks noChangeAspect="1"/>
          </p:cNvPicPr>
          <p:nvPr/>
        </p:nvPicPr>
        <p:blipFill rotWithShape="1">
          <a:blip r:embed="rId2"/>
          <a:srcRect l="39536" t="17019" r="12817" b="18530"/>
          <a:stretch/>
        </p:blipFill>
        <p:spPr>
          <a:xfrm>
            <a:off x="6744072" y="3356992"/>
            <a:ext cx="3672408" cy="3281726"/>
          </a:xfrm>
          <a:prstGeom prst="rect">
            <a:avLst/>
          </a:prstGeom>
        </p:spPr>
      </p:pic>
      <p:cxnSp>
        <p:nvCxnSpPr>
          <p:cNvPr id="8" name="Conector recto 7"/>
          <p:cNvCxnSpPr/>
          <p:nvPr/>
        </p:nvCxnSpPr>
        <p:spPr>
          <a:xfrm flipV="1">
            <a:off x="687652" y="1265937"/>
            <a:ext cx="10800000" cy="0"/>
          </a:xfrm>
          <a:prstGeom prst="line">
            <a:avLst/>
          </a:prstGeom>
          <a:ln w="25400" cmpd="sng"/>
        </p:spPr>
        <p:style>
          <a:lnRef idx="1">
            <a:schemeClr val="accent1"/>
          </a:lnRef>
          <a:fillRef idx="0">
            <a:schemeClr val="accent1"/>
          </a:fillRef>
          <a:effectRef idx="0">
            <a:schemeClr val="accent1"/>
          </a:effectRef>
          <a:fontRef idx="minor">
            <a:schemeClr val="tx1"/>
          </a:fontRef>
        </p:style>
      </p:cxnSp>
      <p:sp>
        <p:nvSpPr>
          <p:cNvPr id="9" name="Pentágono 8"/>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87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51384" y="1278036"/>
            <a:ext cx="11233248" cy="2016224"/>
          </a:xfrm>
        </p:spPr>
        <p:txBody>
          <a:bodyPr vert="horz" lIns="91440" tIns="45720" rIns="91440" bIns="45720" rtlCol="0">
            <a:noAutofit/>
          </a:bodyPr>
          <a:lstStyle/>
          <a:p>
            <a:pPr algn="just">
              <a:lnSpc>
                <a:spcPct val="170000"/>
              </a:lnSpc>
              <a:spcBef>
                <a:spcPts val="600"/>
              </a:spcBef>
              <a:spcAft>
                <a:spcPts val="600"/>
              </a:spcAft>
            </a:pPr>
            <a:r>
              <a:rPr lang="es-ES" sz="2400" i="1" dirty="0" smtClean="0">
                <a:latin typeface="Calibri" panose="020F0502020204030204" pitchFamily="34" charset="0"/>
                <a:cs typeface="Calibri" panose="020F0502020204030204" pitchFamily="34" charset="0"/>
              </a:rPr>
              <a:t>Son </a:t>
            </a:r>
            <a:r>
              <a:rPr lang="es-ES" sz="2400" i="1" dirty="0">
                <a:latin typeface="Calibri" panose="020F0502020204030204" pitchFamily="34" charset="0"/>
                <a:cs typeface="Calibri" panose="020F0502020204030204" pitchFamily="34" charset="0"/>
              </a:rPr>
              <a:t>cualquier tipo de pruebas de software </a:t>
            </a:r>
            <a:r>
              <a:rPr lang="es-ES" sz="2400" i="1" dirty="0">
                <a:solidFill>
                  <a:srgbClr val="FFFF00"/>
                </a:solidFill>
                <a:latin typeface="Calibri" panose="020F0502020204030204" pitchFamily="34" charset="0"/>
                <a:cs typeface="Calibri" panose="020F0502020204030204" pitchFamily="34" charset="0"/>
              </a:rPr>
              <a:t>con el objeto de descubrir errores (bugs), carencias de funcionalidad, o divergencias funcionales con respecto al comportamiento esperado del software, causados por la realización de un cambio en el programa</a:t>
            </a:r>
            <a:r>
              <a:rPr lang="es-ES" sz="2400" i="1" dirty="0" smtClean="0">
                <a:solidFill>
                  <a:srgbClr val="FFFF00"/>
                </a:solidFill>
                <a:latin typeface="Calibri" panose="020F0502020204030204" pitchFamily="34" charset="0"/>
                <a:cs typeface="Calibri" panose="020F0502020204030204" pitchFamily="34" charset="0"/>
              </a:rPr>
              <a:t>.</a:t>
            </a:r>
          </a:p>
        </p:txBody>
      </p:sp>
      <p:sp>
        <p:nvSpPr>
          <p:cNvPr id="4" name="Subtítulo 4">
            <a:extLst>
              <a:ext uri="{FF2B5EF4-FFF2-40B4-BE49-F238E27FC236}">
                <a16:creationId xmlns:a16="http://schemas.microsoft.com/office/drawing/2014/main" id="{935D029C-003D-83FB-3EC0-AA5A30A2F998}"/>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6" name="1 Título"/>
          <p:cNvSpPr txBox="1">
            <a:spLocks/>
          </p:cNvSpPr>
          <p:nvPr/>
        </p:nvSpPr>
        <p:spPr>
          <a:xfrm>
            <a:off x="1792501" y="303959"/>
            <a:ext cx="8971384" cy="97407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800" b="1" i="1" smtClean="0">
                <a:effectLst>
                  <a:outerShdw blurRad="38100" dist="38100" dir="2700000" algn="tl">
                    <a:srgbClr val="000000">
                      <a:alpha val="43137"/>
                    </a:srgbClr>
                  </a:outerShdw>
                </a:effectLst>
              </a:rPr>
              <a:t>Pruebas  de Regresión</a:t>
            </a:r>
            <a:endParaRPr lang="es-MX" sz="4800" b="1" i="1" dirty="0">
              <a:effectLst>
                <a:outerShdw blurRad="38100" dist="38100" dir="2700000" algn="tl">
                  <a:srgbClr val="000000">
                    <a:alpha val="43137"/>
                  </a:srgbClr>
                </a:outerShdw>
              </a:effectLst>
            </a:endParaRPr>
          </a:p>
        </p:txBody>
      </p:sp>
      <p:pic>
        <p:nvPicPr>
          <p:cNvPr id="7" name="Imagen 6"/>
          <p:cNvPicPr>
            <a:picLocks noChangeAspect="1"/>
          </p:cNvPicPr>
          <p:nvPr/>
        </p:nvPicPr>
        <p:blipFill rotWithShape="1">
          <a:blip r:embed="rId2"/>
          <a:srcRect t="22882" b="5568"/>
          <a:stretch/>
        </p:blipFill>
        <p:spPr>
          <a:xfrm>
            <a:off x="3206242" y="3429000"/>
            <a:ext cx="5923532" cy="3134040"/>
          </a:xfrm>
          <a:prstGeom prst="rect">
            <a:avLst/>
          </a:prstGeom>
          <a:ln>
            <a:noFill/>
          </a:ln>
          <a:effectLst>
            <a:softEdge rad="112500"/>
          </a:effectLst>
        </p:spPr>
      </p:pic>
      <p:cxnSp>
        <p:nvCxnSpPr>
          <p:cNvPr id="8" name="Conector recto 7"/>
          <p:cNvCxnSpPr/>
          <p:nvPr/>
        </p:nvCxnSpPr>
        <p:spPr>
          <a:xfrm flipV="1">
            <a:off x="687652" y="1265937"/>
            <a:ext cx="10800000" cy="0"/>
          </a:xfrm>
          <a:prstGeom prst="line">
            <a:avLst/>
          </a:prstGeom>
          <a:ln w="25400" cmpd="sng"/>
        </p:spPr>
        <p:style>
          <a:lnRef idx="1">
            <a:schemeClr val="accent1"/>
          </a:lnRef>
          <a:fillRef idx="0">
            <a:schemeClr val="accent1"/>
          </a:fillRef>
          <a:effectRef idx="0">
            <a:schemeClr val="accent1"/>
          </a:effectRef>
          <a:fontRef idx="minor">
            <a:schemeClr val="tx1"/>
          </a:fontRef>
        </p:style>
      </p:cxnSp>
      <p:sp>
        <p:nvSpPr>
          <p:cNvPr id="9" name="Pentágono 8"/>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2183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63352" y="1278036"/>
            <a:ext cx="11665296" cy="2655020"/>
          </a:xfrm>
        </p:spPr>
        <p:txBody>
          <a:bodyPr vert="horz" lIns="91440" tIns="45720" rIns="91440" bIns="45720" rtlCol="0">
            <a:noAutofit/>
          </a:bodyPr>
          <a:lstStyle/>
          <a:p>
            <a:pPr algn="just">
              <a:lnSpc>
                <a:spcPct val="170000"/>
              </a:lnSpc>
              <a:spcBef>
                <a:spcPts val="600"/>
              </a:spcBef>
              <a:spcAft>
                <a:spcPts val="600"/>
              </a:spcAft>
            </a:pPr>
            <a:r>
              <a:rPr lang="es-ES" sz="2400" i="1" dirty="0">
                <a:latin typeface="Calibri" panose="020F0502020204030204" pitchFamily="34" charset="0"/>
                <a:cs typeface="Calibri" panose="020F0502020204030204" pitchFamily="34" charset="0"/>
              </a:rPr>
              <a:t>Se evalúa el correcto funcionamiento del software desarrollado </a:t>
            </a:r>
            <a:r>
              <a:rPr lang="es-ES" sz="2400" i="1" dirty="0">
                <a:solidFill>
                  <a:srgbClr val="FFC000"/>
                </a:solidFill>
                <a:latin typeface="Calibri" panose="020F0502020204030204" pitchFamily="34" charset="0"/>
                <a:cs typeface="Calibri" panose="020F0502020204030204" pitchFamily="34" charset="0"/>
              </a:rPr>
              <a:t>frente a evoluciones o cambios funcionales.</a:t>
            </a:r>
            <a:r>
              <a:rPr lang="es-ES" sz="2400" i="1" dirty="0">
                <a:latin typeface="Calibri" panose="020F0502020204030204" pitchFamily="34" charset="0"/>
                <a:cs typeface="Calibri" panose="020F0502020204030204" pitchFamily="34" charset="0"/>
              </a:rPr>
              <a:t> </a:t>
            </a:r>
            <a:r>
              <a:rPr lang="es-ES" sz="2400" i="1" dirty="0" smtClean="0">
                <a:solidFill>
                  <a:srgbClr val="FFFF00"/>
                </a:solidFill>
                <a:latin typeface="Calibri" panose="020F0502020204030204" pitchFamily="34" charset="0"/>
                <a:cs typeface="Calibri" panose="020F0502020204030204" pitchFamily="34" charset="0"/>
              </a:rPr>
              <a:t>El </a:t>
            </a:r>
            <a:r>
              <a:rPr lang="es-ES" sz="2400" i="1" dirty="0">
                <a:solidFill>
                  <a:srgbClr val="FFFF00"/>
                </a:solidFill>
                <a:latin typeface="Calibri" panose="020F0502020204030204" pitchFamily="34" charset="0"/>
                <a:cs typeface="Calibri" panose="020F0502020204030204" pitchFamily="34" charset="0"/>
              </a:rPr>
              <a:t>propósito de éstas es asegurar que los casos de prueba que ya habían sido probados y fueron exitosos permanezcan así. Se recomienda que este tipo de pruebas sean automatizadas para reducir el tiempo y esfuerzo en su ejecución.</a:t>
            </a:r>
            <a:endParaRPr lang="es-MX" sz="2400" i="1" dirty="0">
              <a:solidFill>
                <a:srgbClr val="FFFF00"/>
              </a:solidFill>
              <a:latin typeface="Calibri" panose="020F0502020204030204" pitchFamily="34" charset="0"/>
              <a:cs typeface="Calibri" panose="020F0502020204030204" pitchFamily="34" charset="0"/>
            </a:endParaRPr>
          </a:p>
        </p:txBody>
      </p:sp>
      <p:sp>
        <p:nvSpPr>
          <p:cNvPr id="4" name="Subtítulo 4">
            <a:extLst>
              <a:ext uri="{FF2B5EF4-FFF2-40B4-BE49-F238E27FC236}">
                <a16:creationId xmlns:a16="http://schemas.microsoft.com/office/drawing/2014/main" id="{935D029C-003D-83FB-3EC0-AA5A30A2F998}"/>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pic>
        <p:nvPicPr>
          <p:cNvPr id="14338" name="Picture 2" descr="Pruebas de regresión automatizadas: desafíos, procesos y pasos - Pruebas  Ágiles">
            <a:extLst>
              <a:ext uri="{FF2B5EF4-FFF2-40B4-BE49-F238E27FC236}">
                <a16:creationId xmlns:a16="http://schemas.microsoft.com/office/drawing/2014/main" id="{356CC5C5-E73B-D2CA-CAB5-EAAAED8C2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148" y="4005064"/>
            <a:ext cx="8400737" cy="2487596"/>
          </a:xfrm>
          <a:prstGeom prst="rect">
            <a:avLst/>
          </a:prstGeom>
          <a:noFill/>
          <a:extLst>
            <a:ext uri="{909E8E84-426E-40DD-AFC4-6F175D3DCCD1}">
              <a14:hiddenFill xmlns:a14="http://schemas.microsoft.com/office/drawing/2010/main">
                <a:solidFill>
                  <a:srgbClr val="FFFFFF"/>
                </a:solidFill>
              </a14:hiddenFill>
            </a:ext>
          </a:extLst>
        </p:spPr>
      </p:pic>
      <p:sp>
        <p:nvSpPr>
          <p:cNvPr id="8" name="1 Título"/>
          <p:cNvSpPr>
            <a:spLocks noGrp="1"/>
          </p:cNvSpPr>
          <p:nvPr>
            <p:ph type="title"/>
          </p:nvPr>
        </p:nvSpPr>
        <p:spPr>
          <a:xfrm>
            <a:off x="1792501" y="303959"/>
            <a:ext cx="8971384" cy="974077"/>
          </a:xfrm>
        </p:spPr>
        <p:txBody>
          <a:bodyPr>
            <a:normAutofit/>
          </a:bodyPr>
          <a:lstStyle/>
          <a:p>
            <a:pPr algn="ctr"/>
            <a:r>
              <a:rPr lang="es-MX" sz="4800" b="1" i="1" dirty="0">
                <a:effectLst>
                  <a:outerShdw blurRad="38100" dist="38100" dir="2700000" algn="tl">
                    <a:srgbClr val="000000">
                      <a:alpha val="43137"/>
                    </a:srgbClr>
                  </a:outerShdw>
                </a:effectLst>
              </a:rPr>
              <a:t>Pruebas  de Regresión</a:t>
            </a:r>
          </a:p>
        </p:txBody>
      </p:sp>
      <p:cxnSp>
        <p:nvCxnSpPr>
          <p:cNvPr id="9" name="Conector recto 8"/>
          <p:cNvCxnSpPr/>
          <p:nvPr/>
        </p:nvCxnSpPr>
        <p:spPr>
          <a:xfrm flipV="1">
            <a:off x="687652" y="1265937"/>
            <a:ext cx="10800000" cy="0"/>
          </a:xfrm>
          <a:prstGeom prst="line">
            <a:avLst/>
          </a:prstGeom>
          <a:ln w="25400" cmpd="sng"/>
        </p:spPr>
        <p:style>
          <a:lnRef idx="1">
            <a:schemeClr val="accent1"/>
          </a:lnRef>
          <a:fillRef idx="0">
            <a:schemeClr val="accent1"/>
          </a:fillRef>
          <a:effectRef idx="0">
            <a:schemeClr val="accent1"/>
          </a:effectRef>
          <a:fontRef idx="minor">
            <a:schemeClr val="tx1"/>
          </a:fontRef>
        </p:style>
      </p:cxnSp>
      <p:sp>
        <p:nvSpPr>
          <p:cNvPr id="10" name="Pentágono 9"/>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65116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a:extLst>
              <a:ext uri="{FF2B5EF4-FFF2-40B4-BE49-F238E27FC236}">
                <a16:creationId xmlns:a16="http://schemas.microsoft.com/office/drawing/2014/main" id="{2ADB051F-F76F-405A-81DF-112814CEA678}"/>
              </a:ext>
            </a:extLst>
          </p:cNvPr>
          <p:cNvSpPr>
            <a:spLocks noGrp="1"/>
          </p:cNvSpPr>
          <p:nvPr>
            <p:ph idx="1"/>
          </p:nvPr>
        </p:nvSpPr>
        <p:spPr>
          <a:xfrm>
            <a:off x="522751" y="1149565"/>
            <a:ext cx="11290513" cy="2423451"/>
          </a:xfrm>
        </p:spPr>
        <p:txBody>
          <a:bodyPr>
            <a:normAutofit fontScale="92500"/>
          </a:bodyPr>
          <a:lstStyle/>
          <a:p>
            <a:pPr algn="just">
              <a:lnSpc>
                <a:spcPct val="170000"/>
              </a:lnSpc>
              <a:spcBef>
                <a:spcPts val="600"/>
              </a:spcBef>
              <a:spcAft>
                <a:spcPts val="600"/>
              </a:spcAft>
            </a:pPr>
            <a:r>
              <a:rPr lang="es-ES" sz="2400" i="1" dirty="0">
                <a:latin typeface="Calibri" panose="020F0502020204030204" pitchFamily="34" charset="0"/>
                <a:cs typeface="Calibri" panose="020F0502020204030204" pitchFamily="34" charset="0"/>
              </a:rPr>
              <a:t>C</a:t>
            </a:r>
            <a:r>
              <a:rPr lang="es-ES" sz="2400" b="0" i="1" dirty="0">
                <a:latin typeface="Calibri" panose="020F0502020204030204" pitchFamily="34" charset="0"/>
                <a:cs typeface="Calibri" panose="020F0502020204030204" pitchFamily="34" charset="0"/>
              </a:rPr>
              <a:t>ualquier cambio en el código de una aplicación, </a:t>
            </a:r>
            <a:r>
              <a:rPr lang="es-ES" sz="2400" b="1" i="1" dirty="0">
                <a:solidFill>
                  <a:srgbClr val="FFFF00"/>
                </a:solidFill>
                <a:latin typeface="Calibri" panose="020F0502020204030204" pitchFamily="34" charset="0"/>
                <a:cs typeface="Calibri" panose="020F0502020204030204" pitchFamily="34" charset="0"/>
              </a:rPr>
              <a:t>por pequeño e inofensivo que parezca, </a:t>
            </a:r>
            <a:r>
              <a:rPr lang="es-ES" sz="2400" b="0" i="1" dirty="0">
                <a:latin typeface="Calibri" panose="020F0502020204030204" pitchFamily="34" charset="0"/>
                <a:cs typeface="Calibri" panose="020F0502020204030204" pitchFamily="34" charset="0"/>
              </a:rPr>
              <a:t>puede tener consecuencias inesperadas</a:t>
            </a:r>
            <a:r>
              <a:rPr lang="es-ES" sz="2400" b="0" i="1" dirty="0" smtClean="0">
                <a:latin typeface="Calibri" panose="020F0502020204030204" pitchFamily="34" charset="0"/>
                <a:cs typeface="Calibri" panose="020F0502020204030204" pitchFamily="34" charset="0"/>
              </a:rPr>
              <a:t>. </a:t>
            </a:r>
            <a:r>
              <a:rPr lang="es-ES" sz="2400" b="0" i="1" dirty="0" smtClean="0">
                <a:solidFill>
                  <a:srgbClr val="FFFF00"/>
                </a:solidFill>
                <a:latin typeface="Calibri" panose="020F0502020204030204" pitchFamily="34" charset="0"/>
                <a:cs typeface="Calibri" panose="020F0502020204030204" pitchFamily="34" charset="0"/>
              </a:rPr>
              <a:t>Un </a:t>
            </a:r>
            <a:r>
              <a:rPr lang="es-ES" sz="2400" b="0" i="1" dirty="0">
                <a:solidFill>
                  <a:srgbClr val="FFFF00"/>
                </a:solidFill>
                <a:latin typeface="Calibri" panose="020F0502020204030204" pitchFamily="34" charset="0"/>
                <a:cs typeface="Calibri" panose="020F0502020204030204" pitchFamily="34" charset="0"/>
              </a:rPr>
              <a:t>pequeño cambio puede “romper” partes del código que antes funcionaba</a:t>
            </a:r>
            <a:r>
              <a:rPr lang="es-ES" sz="2400" b="0" i="1" dirty="0">
                <a:latin typeface="Calibri" panose="020F0502020204030204" pitchFamily="34" charset="0"/>
                <a:cs typeface="Calibri" panose="020F0502020204030204" pitchFamily="34" charset="0"/>
              </a:rPr>
              <a:t> y que parecía que no tenían relación alguna con la modificación que se realizo. Incluso </a:t>
            </a:r>
            <a:r>
              <a:rPr lang="es-ES" sz="2400" b="0" i="1" dirty="0">
                <a:solidFill>
                  <a:srgbClr val="FFFF00"/>
                </a:solidFill>
                <a:latin typeface="Calibri" panose="020F0502020204030204" pitchFamily="34" charset="0"/>
                <a:cs typeface="Calibri" panose="020F0502020204030204" pitchFamily="34" charset="0"/>
              </a:rPr>
              <a:t>puede hacer que errores que ya se habían solucionado vuelvan a aparecer</a:t>
            </a:r>
            <a:r>
              <a:rPr lang="es-ES" sz="2400" b="0" i="1" dirty="0">
                <a:latin typeface="Calibri" panose="020F0502020204030204" pitchFamily="34" charset="0"/>
                <a:cs typeface="Calibri" panose="020F0502020204030204" pitchFamily="34" charset="0"/>
              </a:rPr>
              <a:t>.</a:t>
            </a:r>
            <a:endParaRPr lang="es-AR" sz="2400" i="1" dirty="0">
              <a:latin typeface="Calibri" panose="020F0502020204030204" pitchFamily="34" charset="0"/>
              <a:cs typeface="Calibri" panose="020F0502020204030204" pitchFamily="34" charset="0"/>
            </a:endParaRPr>
          </a:p>
        </p:txBody>
      </p:sp>
      <p:sp>
        <p:nvSpPr>
          <p:cNvPr id="4" name="Subtítulo 4">
            <a:extLst>
              <a:ext uri="{FF2B5EF4-FFF2-40B4-BE49-F238E27FC236}">
                <a16:creationId xmlns:a16="http://schemas.microsoft.com/office/drawing/2014/main" id="{935D029C-003D-83FB-3EC0-AA5A30A2F998}"/>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6" name="CuadroTexto 5">
            <a:extLst>
              <a:ext uri="{FF2B5EF4-FFF2-40B4-BE49-F238E27FC236}">
                <a16:creationId xmlns:a16="http://schemas.microsoft.com/office/drawing/2014/main" id="{A40C87D9-6658-8BDB-A89B-691151A18257}"/>
              </a:ext>
            </a:extLst>
          </p:cNvPr>
          <p:cNvSpPr txBox="1"/>
          <p:nvPr/>
        </p:nvSpPr>
        <p:spPr>
          <a:xfrm>
            <a:off x="263352" y="3429000"/>
            <a:ext cx="11415441" cy="4801314"/>
          </a:xfrm>
          <a:prstGeom prst="rect">
            <a:avLst/>
          </a:prstGeom>
        </p:spPr>
        <p:txBody>
          <a:bodyPr vert="horz" lIns="91440" tIns="45720" rIns="91440" bIns="45720" rtlCol="0">
            <a:normAutofit/>
          </a:bodyPr>
          <a:lstStyle>
            <a:lvl1pPr marL="45720" indent="0">
              <a:spcBef>
                <a:spcPct val="20000"/>
              </a:spcBef>
              <a:buClr>
                <a:schemeClr val="tx2"/>
              </a:buClr>
              <a:buFont typeface="Wingdings" charset="2"/>
              <a:buNone/>
              <a:defRPr sz="2400" b="1" i="1">
                <a:latin typeface="Calibri" panose="020F0502020204030204" pitchFamily="34" charset="0"/>
                <a:cs typeface="Calibri" panose="020F0502020204030204" pitchFamily="34" charset="0"/>
              </a:defRPr>
            </a:lvl1pPr>
            <a:lvl2pPr marL="502920" indent="-182880">
              <a:spcBef>
                <a:spcPct val="20000"/>
              </a:spcBef>
              <a:buClr>
                <a:schemeClr val="tx2"/>
              </a:buClr>
              <a:buFont typeface="Wingdings" charset="2"/>
              <a:buChar char="§"/>
            </a:lvl2pPr>
            <a:lvl3pPr marL="685800" indent="-182880">
              <a:spcBef>
                <a:spcPct val="20000"/>
              </a:spcBef>
              <a:buClr>
                <a:schemeClr val="tx2"/>
              </a:buClr>
              <a:buFont typeface="Wingdings" charset="2"/>
              <a:buChar char="§"/>
              <a:defRPr sz="1600"/>
            </a:lvl3pPr>
            <a:lvl4pPr marL="914400" indent="-182880">
              <a:spcBef>
                <a:spcPct val="20000"/>
              </a:spcBef>
              <a:buClr>
                <a:schemeClr val="tx2"/>
              </a:buClr>
              <a:buFont typeface="Wingdings" charset="2"/>
              <a:buChar char="§"/>
              <a:defRPr sz="1400"/>
            </a:lvl4pPr>
            <a:lvl5pPr marL="1143000" indent="-182880">
              <a:spcBef>
                <a:spcPct val="20000"/>
              </a:spcBef>
              <a:buClr>
                <a:schemeClr val="tx2"/>
              </a:buClr>
              <a:buFont typeface="Wingdings" charset="2"/>
              <a:buChar char="§"/>
              <a:defRPr sz="1400"/>
            </a:lvl5pPr>
            <a:lvl6pPr marL="1371600" indent="-182880">
              <a:spcBef>
                <a:spcPct val="20000"/>
              </a:spcBef>
              <a:buClr>
                <a:schemeClr val="tx2"/>
              </a:buClr>
              <a:buFont typeface="Wingdings" pitchFamily="2" charset="2"/>
              <a:buChar char="§"/>
              <a:defRPr sz="1400"/>
            </a:lvl6pPr>
            <a:lvl7pPr marL="1600200" indent="-182880">
              <a:spcBef>
                <a:spcPct val="20000"/>
              </a:spcBef>
              <a:buClr>
                <a:schemeClr val="tx2"/>
              </a:buClr>
              <a:buFont typeface="Wingdings" pitchFamily="2" charset="2"/>
              <a:buChar char="§"/>
              <a:defRPr sz="1400"/>
            </a:lvl7pPr>
            <a:lvl8pPr marL="1828800" indent="-182880">
              <a:spcBef>
                <a:spcPct val="20000"/>
              </a:spcBef>
              <a:buClr>
                <a:schemeClr val="tx2"/>
              </a:buClr>
              <a:buFont typeface="Wingdings" pitchFamily="2" charset="2"/>
              <a:buChar char="§"/>
              <a:defRPr sz="1400"/>
            </a:lvl8pPr>
            <a:lvl9pPr marL="2057400" indent="-182880">
              <a:spcBef>
                <a:spcPct val="20000"/>
              </a:spcBef>
              <a:buClr>
                <a:schemeClr val="tx2"/>
              </a:buClr>
              <a:buFont typeface="Wingdings" pitchFamily="2" charset="2"/>
              <a:buChar char="§"/>
              <a:defRPr sz="1400"/>
            </a:lvl9pPr>
          </a:lstStyle>
          <a:p>
            <a:endParaRPr lang="es-AR" b="0" dirty="0"/>
          </a:p>
        </p:txBody>
      </p:sp>
      <p:sp>
        <p:nvSpPr>
          <p:cNvPr id="7" name="1 Título"/>
          <p:cNvSpPr txBox="1">
            <a:spLocks/>
          </p:cNvSpPr>
          <p:nvPr/>
        </p:nvSpPr>
        <p:spPr>
          <a:xfrm>
            <a:off x="1792501" y="303959"/>
            <a:ext cx="8971384" cy="97407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800" b="1" i="1" smtClean="0">
                <a:effectLst>
                  <a:outerShdw blurRad="38100" dist="38100" dir="2700000" algn="tl">
                    <a:srgbClr val="000000">
                      <a:alpha val="43137"/>
                    </a:srgbClr>
                  </a:outerShdw>
                </a:effectLst>
              </a:rPr>
              <a:t>Pruebas  de Regresión</a:t>
            </a:r>
            <a:endParaRPr lang="es-MX" sz="4800" b="1" i="1" dirty="0">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2"/>
          <a:stretch>
            <a:fillRect/>
          </a:stretch>
        </p:blipFill>
        <p:spPr>
          <a:xfrm>
            <a:off x="3503712" y="3717032"/>
            <a:ext cx="5328592" cy="2995642"/>
          </a:xfrm>
          <a:prstGeom prst="rect">
            <a:avLst/>
          </a:prstGeom>
        </p:spPr>
      </p:pic>
      <p:cxnSp>
        <p:nvCxnSpPr>
          <p:cNvPr id="9" name="Conector recto 8"/>
          <p:cNvCxnSpPr/>
          <p:nvPr/>
        </p:nvCxnSpPr>
        <p:spPr>
          <a:xfrm flipV="1">
            <a:off x="687652" y="1265937"/>
            <a:ext cx="10800000" cy="0"/>
          </a:xfrm>
          <a:prstGeom prst="line">
            <a:avLst/>
          </a:prstGeom>
          <a:ln w="25400" cmpd="sng"/>
        </p:spPr>
        <p:style>
          <a:lnRef idx="1">
            <a:schemeClr val="accent1"/>
          </a:lnRef>
          <a:fillRef idx="0">
            <a:schemeClr val="accent1"/>
          </a:fillRef>
          <a:effectRef idx="0">
            <a:schemeClr val="accent1"/>
          </a:effectRef>
          <a:fontRef idx="minor">
            <a:schemeClr val="tx1"/>
          </a:fontRef>
        </p:style>
      </p:cxnSp>
      <p:sp>
        <p:nvSpPr>
          <p:cNvPr id="10" name="Pentágono 9"/>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649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a:extLst>
              <a:ext uri="{FF2B5EF4-FFF2-40B4-BE49-F238E27FC236}">
                <a16:creationId xmlns:a16="http://schemas.microsoft.com/office/drawing/2014/main" id="{2ADB051F-F76F-405A-81DF-112814CEA678}"/>
              </a:ext>
            </a:extLst>
          </p:cNvPr>
          <p:cNvSpPr>
            <a:spLocks noGrp="1"/>
          </p:cNvSpPr>
          <p:nvPr>
            <p:ph idx="1"/>
          </p:nvPr>
        </p:nvSpPr>
        <p:spPr>
          <a:xfrm>
            <a:off x="281464" y="1278036"/>
            <a:ext cx="11612376" cy="3168352"/>
          </a:xfrm>
        </p:spPr>
        <p:txBody>
          <a:bodyPr>
            <a:noAutofit/>
          </a:bodyPr>
          <a:lstStyle/>
          <a:p>
            <a:pPr algn="just">
              <a:lnSpc>
                <a:spcPct val="170000"/>
              </a:lnSpc>
              <a:spcBef>
                <a:spcPts val="600"/>
              </a:spcBef>
              <a:spcAft>
                <a:spcPts val="600"/>
              </a:spcAft>
            </a:pPr>
            <a:r>
              <a:rPr lang="es-ES" sz="2400" b="0" i="1" dirty="0">
                <a:latin typeface="Calibri" panose="020F0502020204030204" pitchFamily="34" charset="0"/>
                <a:cs typeface="Calibri" panose="020F0502020204030204" pitchFamily="34" charset="0"/>
              </a:rPr>
              <a:t>Probar el software para asegurar de que UN CAMBIO, o la incorporación de una </a:t>
            </a:r>
            <a:r>
              <a:rPr lang="es-ES" sz="2400" b="1" i="1" dirty="0">
                <a:solidFill>
                  <a:srgbClr val="FFFF00"/>
                </a:solidFill>
                <a:latin typeface="Calibri" panose="020F0502020204030204" pitchFamily="34" charset="0"/>
                <a:cs typeface="Calibri" panose="020F0502020204030204" pitchFamily="34" charset="0"/>
              </a:rPr>
              <a:t>NUEVA FUNCIONALIDAD</a:t>
            </a:r>
            <a:r>
              <a:rPr lang="es-ES" sz="2400" b="0" i="1" dirty="0">
                <a:latin typeface="Calibri" panose="020F0502020204030204" pitchFamily="34" charset="0"/>
                <a:cs typeface="Calibri" panose="020F0502020204030204" pitchFamily="34" charset="0"/>
              </a:rPr>
              <a:t> no ha “roto” lo que ya había antes, se le </a:t>
            </a:r>
            <a:r>
              <a:rPr lang="es-ES" sz="2400" b="0" i="1" dirty="0">
                <a:solidFill>
                  <a:srgbClr val="FFFF00"/>
                </a:solidFill>
                <a:latin typeface="Calibri" panose="020F0502020204030204" pitchFamily="34" charset="0"/>
                <a:cs typeface="Calibri" panose="020F0502020204030204" pitchFamily="34" charset="0"/>
              </a:rPr>
              <a:t>llama hacer pruebas de regresión</a:t>
            </a:r>
            <a:r>
              <a:rPr lang="es-ES" sz="2400" b="0" i="1" dirty="0" smtClean="0">
                <a:latin typeface="Calibri" panose="020F0502020204030204" pitchFamily="34" charset="0"/>
                <a:cs typeface="Calibri" panose="020F0502020204030204" pitchFamily="34" charset="0"/>
              </a:rPr>
              <a:t>. Con </a:t>
            </a:r>
            <a:r>
              <a:rPr lang="es-ES" sz="2400" b="0" i="1" dirty="0">
                <a:latin typeface="Calibri" panose="020F0502020204030204" pitchFamily="34" charset="0"/>
                <a:cs typeface="Calibri" panose="020F0502020204030204" pitchFamily="34" charset="0"/>
              </a:rPr>
              <a:t>las pruebas de regresión </a:t>
            </a:r>
            <a:r>
              <a:rPr lang="es-ES" sz="2400" b="0" i="1" dirty="0">
                <a:solidFill>
                  <a:srgbClr val="FFFF00"/>
                </a:solidFill>
                <a:latin typeface="Calibri" panose="020F0502020204030204" pitchFamily="34" charset="0"/>
                <a:cs typeface="Calibri" panose="020F0502020204030204" pitchFamily="34" charset="0"/>
              </a:rPr>
              <a:t>se comprueba que el código que se modifico se comporta como debería, y que el cambio no ha causado otros problemas en otros sitios del código, que funcionaban correctamente la última vez que se probo.</a:t>
            </a:r>
          </a:p>
        </p:txBody>
      </p:sp>
      <p:sp>
        <p:nvSpPr>
          <p:cNvPr id="4" name="Subtítulo 4">
            <a:extLst>
              <a:ext uri="{FF2B5EF4-FFF2-40B4-BE49-F238E27FC236}">
                <a16:creationId xmlns:a16="http://schemas.microsoft.com/office/drawing/2014/main" id="{935D029C-003D-83FB-3EC0-AA5A30A2F998}"/>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6" name="CuadroTexto 5">
            <a:extLst>
              <a:ext uri="{FF2B5EF4-FFF2-40B4-BE49-F238E27FC236}">
                <a16:creationId xmlns:a16="http://schemas.microsoft.com/office/drawing/2014/main" id="{A40C87D9-6658-8BDB-A89B-691151A18257}"/>
              </a:ext>
            </a:extLst>
          </p:cNvPr>
          <p:cNvSpPr txBox="1"/>
          <p:nvPr/>
        </p:nvSpPr>
        <p:spPr>
          <a:xfrm>
            <a:off x="263352" y="3429000"/>
            <a:ext cx="11415441" cy="4801314"/>
          </a:xfrm>
          <a:prstGeom prst="rect">
            <a:avLst/>
          </a:prstGeom>
        </p:spPr>
        <p:txBody>
          <a:bodyPr vert="horz" lIns="91440" tIns="45720" rIns="91440" bIns="45720" rtlCol="0">
            <a:normAutofit/>
          </a:bodyPr>
          <a:lstStyle>
            <a:lvl1pPr marL="45720" indent="0">
              <a:spcBef>
                <a:spcPct val="20000"/>
              </a:spcBef>
              <a:buClr>
                <a:schemeClr val="tx2"/>
              </a:buClr>
              <a:buFont typeface="Wingdings" charset="2"/>
              <a:buNone/>
              <a:defRPr sz="2400" b="1" i="1">
                <a:latin typeface="Calibri" panose="020F0502020204030204" pitchFamily="34" charset="0"/>
                <a:cs typeface="Calibri" panose="020F0502020204030204" pitchFamily="34" charset="0"/>
              </a:defRPr>
            </a:lvl1pPr>
            <a:lvl2pPr marL="502920" indent="-182880">
              <a:spcBef>
                <a:spcPct val="20000"/>
              </a:spcBef>
              <a:buClr>
                <a:schemeClr val="tx2"/>
              </a:buClr>
              <a:buFont typeface="Wingdings" charset="2"/>
              <a:buChar char="§"/>
            </a:lvl2pPr>
            <a:lvl3pPr marL="685800" indent="-182880">
              <a:spcBef>
                <a:spcPct val="20000"/>
              </a:spcBef>
              <a:buClr>
                <a:schemeClr val="tx2"/>
              </a:buClr>
              <a:buFont typeface="Wingdings" charset="2"/>
              <a:buChar char="§"/>
              <a:defRPr sz="1600"/>
            </a:lvl3pPr>
            <a:lvl4pPr marL="914400" indent="-182880">
              <a:spcBef>
                <a:spcPct val="20000"/>
              </a:spcBef>
              <a:buClr>
                <a:schemeClr val="tx2"/>
              </a:buClr>
              <a:buFont typeface="Wingdings" charset="2"/>
              <a:buChar char="§"/>
              <a:defRPr sz="1400"/>
            </a:lvl4pPr>
            <a:lvl5pPr marL="1143000" indent="-182880">
              <a:spcBef>
                <a:spcPct val="20000"/>
              </a:spcBef>
              <a:buClr>
                <a:schemeClr val="tx2"/>
              </a:buClr>
              <a:buFont typeface="Wingdings" charset="2"/>
              <a:buChar char="§"/>
              <a:defRPr sz="1400"/>
            </a:lvl5pPr>
            <a:lvl6pPr marL="1371600" indent="-182880">
              <a:spcBef>
                <a:spcPct val="20000"/>
              </a:spcBef>
              <a:buClr>
                <a:schemeClr val="tx2"/>
              </a:buClr>
              <a:buFont typeface="Wingdings" pitchFamily="2" charset="2"/>
              <a:buChar char="§"/>
              <a:defRPr sz="1400"/>
            </a:lvl6pPr>
            <a:lvl7pPr marL="1600200" indent="-182880">
              <a:spcBef>
                <a:spcPct val="20000"/>
              </a:spcBef>
              <a:buClr>
                <a:schemeClr val="tx2"/>
              </a:buClr>
              <a:buFont typeface="Wingdings" pitchFamily="2" charset="2"/>
              <a:buChar char="§"/>
              <a:defRPr sz="1400"/>
            </a:lvl7pPr>
            <a:lvl8pPr marL="1828800" indent="-182880">
              <a:spcBef>
                <a:spcPct val="20000"/>
              </a:spcBef>
              <a:buClr>
                <a:schemeClr val="tx2"/>
              </a:buClr>
              <a:buFont typeface="Wingdings" pitchFamily="2" charset="2"/>
              <a:buChar char="§"/>
              <a:defRPr sz="1400"/>
            </a:lvl8pPr>
            <a:lvl9pPr marL="2057400" indent="-182880">
              <a:spcBef>
                <a:spcPct val="20000"/>
              </a:spcBef>
              <a:buClr>
                <a:schemeClr val="tx2"/>
              </a:buClr>
              <a:buFont typeface="Wingdings" pitchFamily="2" charset="2"/>
              <a:buChar char="§"/>
              <a:defRPr sz="1400"/>
            </a:lvl9pPr>
          </a:lstStyle>
          <a:p>
            <a:endParaRPr lang="es-AR" b="0" dirty="0"/>
          </a:p>
        </p:txBody>
      </p:sp>
      <p:sp>
        <p:nvSpPr>
          <p:cNvPr id="7" name="1 Título"/>
          <p:cNvSpPr txBox="1">
            <a:spLocks/>
          </p:cNvSpPr>
          <p:nvPr/>
        </p:nvSpPr>
        <p:spPr>
          <a:xfrm>
            <a:off x="1792501" y="303959"/>
            <a:ext cx="8971384" cy="97407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800" b="1" i="1" smtClean="0">
                <a:effectLst>
                  <a:outerShdw blurRad="38100" dist="38100" dir="2700000" algn="tl">
                    <a:srgbClr val="000000">
                      <a:alpha val="43137"/>
                    </a:srgbClr>
                  </a:outerShdw>
                </a:effectLst>
              </a:rPr>
              <a:t>Pruebas  de Regresión</a:t>
            </a:r>
            <a:endParaRPr lang="es-MX" sz="4800" b="1" i="1" dirty="0">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2"/>
          <a:stretch>
            <a:fillRect/>
          </a:stretch>
        </p:blipFill>
        <p:spPr>
          <a:xfrm>
            <a:off x="7698209" y="3933056"/>
            <a:ext cx="4176464" cy="2741661"/>
          </a:xfrm>
          <a:prstGeom prst="rect">
            <a:avLst/>
          </a:prstGeom>
        </p:spPr>
      </p:pic>
      <p:cxnSp>
        <p:nvCxnSpPr>
          <p:cNvPr id="10" name="Conector recto 9"/>
          <p:cNvCxnSpPr/>
          <p:nvPr/>
        </p:nvCxnSpPr>
        <p:spPr>
          <a:xfrm flipV="1">
            <a:off x="687652" y="1265937"/>
            <a:ext cx="10800000" cy="0"/>
          </a:xfrm>
          <a:prstGeom prst="line">
            <a:avLst/>
          </a:prstGeom>
          <a:ln w="25400" cmpd="sng"/>
        </p:spPr>
        <p:style>
          <a:lnRef idx="1">
            <a:schemeClr val="accent1"/>
          </a:lnRef>
          <a:fillRef idx="0">
            <a:schemeClr val="accent1"/>
          </a:fillRef>
          <a:effectRef idx="0">
            <a:schemeClr val="accent1"/>
          </a:effectRef>
          <a:fontRef idx="minor">
            <a:schemeClr val="tx1"/>
          </a:fontRef>
        </p:style>
      </p:cxnSp>
      <p:sp>
        <p:nvSpPr>
          <p:cNvPr id="11" name="Pentágono 10"/>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566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a:extLst>
              <a:ext uri="{FF2B5EF4-FFF2-40B4-BE49-F238E27FC236}">
                <a16:creationId xmlns:a16="http://schemas.microsoft.com/office/drawing/2014/main" id="{2ADB051F-F76F-405A-81DF-112814CEA678}"/>
              </a:ext>
            </a:extLst>
          </p:cNvPr>
          <p:cNvSpPr>
            <a:spLocks noGrp="1"/>
          </p:cNvSpPr>
          <p:nvPr>
            <p:ph idx="1"/>
          </p:nvPr>
        </p:nvSpPr>
        <p:spPr>
          <a:xfrm>
            <a:off x="388280" y="1484784"/>
            <a:ext cx="11415440" cy="3168352"/>
          </a:xfrm>
        </p:spPr>
        <p:txBody>
          <a:bodyPr>
            <a:noAutofit/>
          </a:bodyPr>
          <a:lstStyle/>
          <a:p>
            <a:pPr algn="just">
              <a:lnSpc>
                <a:spcPct val="170000"/>
              </a:lnSpc>
              <a:spcBef>
                <a:spcPts val="600"/>
              </a:spcBef>
              <a:spcAft>
                <a:spcPts val="600"/>
              </a:spcAft>
            </a:pPr>
            <a:r>
              <a:rPr lang="es-ES" sz="2400" b="0" i="1" dirty="0">
                <a:latin typeface="Calibri" panose="020F0502020204030204" pitchFamily="34" charset="0"/>
                <a:cs typeface="Calibri" panose="020F0502020204030204" pitchFamily="34" charset="0"/>
              </a:rPr>
              <a:t>Volviendo a ejecutar las pruebas con las que se detectaron errores que ya se solucionaron, se puede tener una cierta seguridad de que </a:t>
            </a:r>
            <a:r>
              <a:rPr lang="es-ES" sz="2400" b="0" i="1" dirty="0">
                <a:solidFill>
                  <a:srgbClr val="FFFF00"/>
                </a:solidFill>
                <a:latin typeface="Calibri" panose="020F0502020204030204" pitchFamily="34" charset="0"/>
                <a:cs typeface="Calibri" panose="020F0502020204030204" pitchFamily="34" charset="0"/>
              </a:rPr>
              <a:t>nuevos cambios en el software no provocan una regresión, es decir, no hacen que componentes que antes funcionaban dejen de hacerlo ni provocan que resurjan errores que parecían que se habían eliminado.</a:t>
            </a:r>
          </a:p>
        </p:txBody>
      </p:sp>
      <p:sp>
        <p:nvSpPr>
          <p:cNvPr id="4" name="Subtítulo 4">
            <a:extLst>
              <a:ext uri="{FF2B5EF4-FFF2-40B4-BE49-F238E27FC236}">
                <a16:creationId xmlns:a16="http://schemas.microsoft.com/office/drawing/2014/main" id="{935D029C-003D-83FB-3EC0-AA5A30A2F998}"/>
              </a:ext>
            </a:extLst>
          </p:cNvPr>
          <p:cNvSpPr txBox="1">
            <a:spLocks/>
          </p:cNvSpPr>
          <p:nvPr/>
        </p:nvSpPr>
        <p:spPr>
          <a:xfrm>
            <a:off x="10763885" y="116632"/>
            <a:ext cx="1440160" cy="36004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lgn="ctr"/>
            <a:r>
              <a:rPr lang="es-ES" dirty="0"/>
              <a:t>IFTS 18</a:t>
            </a:r>
            <a:endParaRPr lang="es-AR" dirty="0"/>
          </a:p>
        </p:txBody>
      </p:sp>
      <p:sp>
        <p:nvSpPr>
          <p:cNvPr id="6" name="CuadroTexto 5">
            <a:extLst>
              <a:ext uri="{FF2B5EF4-FFF2-40B4-BE49-F238E27FC236}">
                <a16:creationId xmlns:a16="http://schemas.microsoft.com/office/drawing/2014/main" id="{A40C87D9-6658-8BDB-A89B-691151A18257}"/>
              </a:ext>
            </a:extLst>
          </p:cNvPr>
          <p:cNvSpPr txBox="1"/>
          <p:nvPr/>
        </p:nvSpPr>
        <p:spPr>
          <a:xfrm>
            <a:off x="263352" y="3429000"/>
            <a:ext cx="11415441" cy="4801314"/>
          </a:xfrm>
          <a:prstGeom prst="rect">
            <a:avLst/>
          </a:prstGeom>
        </p:spPr>
        <p:txBody>
          <a:bodyPr vert="horz" lIns="91440" tIns="45720" rIns="91440" bIns="45720" rtlCol="0">
            <a:normAutofit/>
          </a:bodyPr>
          <a:lstStyle>
            <a:lvl1pPr marL="45720" indent="0">
              <a:spcBef>
                <a:spcPct val="20000"/>
              </a:spcBef>
              <a:buClr>
                <a:schemeClr val="tx2"/>
              </a:buClr>
              <a:buFont typeface="Wingdings" charset="2"/>
              <a:buNone/>
              <a:defRPr sz="2400" b="1" i="1">
                <a:latin typeface="Calibri" panose="020F0502020204030204" pitchFamily="34" charset="0"/>
                <a:cs typeface="Calibri" panose="020F0502020204030204" pitchFamily="34" charset="0"/>
              </a:defRPr>
            </a:lvl1pPr>
            <a:lvl2pPr marL="502920" indent="-182880">
              <a:spcBef>
                <a:spcPct val="20000"/>
              </a:spcBef>
              <a:buClr>
                <a:schemeClr val="tx2"/>
              </a:buClr>
              <a:buFont typeface="Wingdings" charset="2"/>
              <a:buChar char="§"/>
            </a:lvl2pPr>
            <a:lvl3pPr marL="685800" indent="-182880">
              <a:spcBef>
                <a:spcPct val="20000"/>
              </a:spcBef>
              <a:buClr>
                <a:schemeClr val="tx2"/>
              </a:buClr>
              <a:buFont typeface="Wingdings" charset="2"/>
              <a:buChar char="§"/>
              <a:defRPr sz="1600"/>
            </a:lvl3pPr>
            <a:lvl4pPr marL="914400" indent="-182880">
              <a:spcBef>
                <a:spcPct val="20000"/>
              </a:spcBef>
              <a:buClr>
                <a:schemeClr val="tx2"/>
              </a:buClr>
              <a:buFont typeface="Wingdings" charset="2"/>
              <a:buChar char="§"/>
              <a:defRPr sz="1400"/>
            </a:lvl4pPr>
            <a:lvl5pPr marL="1143000" indent="-182880">
              <a:spcBef>
                <a:spcPct val="20000"/>
              </a:spcBef>
              <a:buClr>
                <a:schemeClr val="tx2"/>
              </a:buClr>
              <a:buFont typeface="Wingdings" charset="2"/>
              <a:buChar char="§"/>
              <a:defRPr sz="1400"/>
            </a:lvl5pPr>
            <a:lvl6pPr marL="1371600" indent="-182880">
              <a:spcBef>
                <a:spcPct val="20000"/>
              </a:spcBef>
              <a:buClr>
                <a:schemeClr val="tx2"/>
              </a:buClr>
              <a:buFont typeface="Wingdings" pitchFamily="2" charset="2"/>
              <a:buChar char="§"/>
              <a:defRPr sz="1400"/>
            </a:lvl6pPr>
            <a:lvl7pPr marL="1600200" indent="-182880">
              <a:spcBef>
                <a:spcPct val="20000"/>
              </a:spcBef>
              <a:buClr>
                <a:schemeClr val="tx2"/>
              </a:buClr>
              <a:buFont typeface="Wingdings" pitchFamily="2" charset="2"/>
              <a:buChar char="§"/>
              <a:defRPr sz="1400"/>
            </a:lvl7pPr>
            <a:lvl8pPr marL="1828800" indent="-182880">
              <a:spcBef>
                <a:spcPct val="20000"/>
              </a:spcBef>
              <a:buClr>
                <a:schemeClr val="tx2"/>
              </a:buClr>
              <a:buFont typeface="Wingdings" pitchFamily="2" charset="2"/>
              <a:buChar char="§"/>
              <a:defRPr sz="1400"/>
            </a:lvl8pPr>
            <a:lvl9pPr marL="2057400" indent="-182880">
              <a:spcBef>
                <a:spcPct val="20000"/>
              </a:spcBef>
              <a:buClr>
                <a:schemeClr val="tx2"/>
              </a:buClr>
              <a:buFont typeface="Wingdings" pitchFamily="2" charset="2"/>
              <a:buChar char="§"/>
              <a:defRPr sz="1400"/>
            </a:lvl9pPr>
          </a:lstStyle>
          <a:p>
            <a:endParaRPr lang="es-AR" b="0" dirty="0"/>
          </a:p>
        </p:txBody>
      </p:sp>
      <p:pic>
        <p:nvPicPr>
          <p:cNvPr id="3" name="Imagen 2">
            <a:extLst>
              <a:ext uri="{FF2B5EF4-FFF2-40B4-BE49-F238E27FC236}">
                <a16:creationId xmlns:a16="http://schemas.microsoft.com/office/drawing/2014/main" id="{E69AB91C-9C07-8268-39F2-51C55110E3EA}"/>
              </a:ext>
            </a:extLst>
          </p:cNvPr>
          <p:cNvPicPr>
            <a:picLocks noChangeAspect="1"/>
          </p:cNvPicPr>
          <p:nvPr/>
        </p:nvPicPr>
        <p:blipFill>
          <a:blip r:embed="rId2"/>
          <a:stretch>
            <a:fillRect/>
          </a:stretch>
        </p:blipFill>
        <p:spPr>
          <a:xfrm>
            <a:off x="3359696" y="4390920"/>
            <a:ext cx="6070930" cy="2229565"/>
          </a:xfrm>
          <a:prstGeom prst="rect">
            <a:avLst/>
          </a:prstGeom>
        </p:spPr>
      </p:pic>
      <p:sp>
        <p:nvSpPr>
          <p:cNvPr id="9" name="1 Título"/>
          <p:cNvSpPr txBox="1">
            <a:spLocks/>
          </p:cNvSpPr>
          <p:nvPr/>
        </p:nvSpPr>
        <p:spPr>
          <a:xfrm>
            <a:off x="1792501" y="303959"/>
            <a:ext cx="8971384" cy="97407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800" b="1" i="1" dirty="0" smtClean="0">
                <a:effectLst>
                  <a:outerShdw blurRad="38100" dist="38100" dir="2700000" algn="tl">
                    <a:srgbClr val="000000">
                      <a:alpha val="43137"/>
                    </a:srgbClr>
                  </a:outerShdw>
                </a:effectLst>
              </a:rPr>
              <a:t>Pruebas  de Regresión</a:t>
            </a:r>
            <a:endParaRPr lang="es-MX" sz="4800" b="1" i="1" dirty="0">
              <a:effectLst>
                <a:outerShdw blurRad="38100" dist="38100" dir="2700000" algn="tl">
                  <a:srgbClr val="000000">
                    <a:alpha val="43137"/>
                  </a:srgbClr>
                </a:outerShdw>
              </a:effectLst>
            </a:endParaRPr>
          </a:p>
        </p:txBody>
      </p:sp>
      <p:cxnSp>
        <p:nvCxnSpPr>
          <p:cNvPr id="10" name="Conector recto 9"/>
          <p:cNvCxnSpPr/>
          <p:nvPr/>
        </p:nvCxnSpPr>
        <p:spPr>
          <a:xfrm flipV="1">
            <a:off x="687652" y="1265937"/>
            <a:ext cx="10800000" cy="0"/>
          </a:xfrm>
          <a:prstGeom prst="line">
            <a:avLst/>
          </a:prstGeom>
          <a:ln w="25400" cmpd="sng"/>
        </p:spPr>
        <p:style>
          <a:lnRef idx="1">
            <a:schemeClr val="accent1"/>
          </a:lnRef>
          <a:fillRef idx="0">
            <a:schemeClr val="accent1"/>
          </a:fillRef>
          <a:effectRef idx="0">
            <a:schemeClr val="accent1"/>
          </a:effectRef>
          <a:fontRef idx="minor">
            <a:schemeClr val="tx1"/>
          </a:fontRef>
        </p:style>
      </p:cxnSp>
      <p:sp>
        <p:nvSpPr>
          <p:cNvPr id="11" name="Pentágono 10"/>
          <p:cNvSpPr/>
          <p:nvPr/>
        </p:nvSpPr>
        <p:spPr>
          <a:xfrm rot="5400000">
            <a:off x="-199498" y="466236"/>
            <a:ext cx="1628800" cy="7200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22849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la">
  <a:themeElements>
    <a:clrScheme name="Malla">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alla">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lla">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docProps/app.xml><?xml version="1.0" encoding="utf-8"?>
<Properties xmlns="http://schemas.openxmlformats.org/officeDocument/2006/extended-properties" xmlns:vt="http://schemas.openxmlformats.org/officeDocument/2006/docPropsVTypes">
  <Template>Malla</Template>
  <TotalTime>1483</TotalTime>
  <Words>1745</Words>
  <Application>Microsoft Office PowerPoint</Application>
  <PresentationFormat>Panorámica</PresentationFormat>
  <Paragraphs>113</Paragraphs>
  <Slides>29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29</vt:i4>
      </vt:variant>
    </vt:vector>
  </HeadingPairs>
  <TitlesOfParts>
    <vt:vector size="34" baseType="lpstr">
      <vt:lpstr>Arial</vt:lpstr>
      <vt:lpstr>Calibri</vt:lpstr>
      <vt:lpstr>Century Gothic</vt:lpstr>
      <vt:lpstr>Wingdings</vt:lpstr>
      <vt:lpstr>Malla</vt:lpstr>
      <vt:lpstr>PRUEBAS DE Regresión</vt:lpstr>
      <vt:lpstr>Presentación de PowerPoint</vt:lpstr>
      <vt:lpstr>Pruebas  de Regresión</vt:lpstr>
      <vt:lpstr>Pruebas  de Regresión</vt:lpstr>
      <vt:lpstr>Presentación de PowerPoint</vt:lpstr>
      <vt:lpstr>Pruebas  de Regresión</vt:lpstr>
      <vt:lpstr>Presentación de PowerPoint</vt:lpstr>
      <vt:lpstr>Presentación de PowerPoint</vt:lpstr>
      <vt:lpstr>Presentación de PowerPoint</vt:lpstr>
      <vt:lpstr>Presentación de PowerPoint</vt:lpstr>
      <vt:lpstr>¿Por qué son importantes las pruebas de regresión?</vt:lpstr>
      <vt:lpstr>¿Por qué son importantes las pruebas de regresión?</vt:lpstr>
      <vt:lpstr>Diferencia entre las pruebas de regresión, las unitarias y otros tipos</vt:lpstr>
      <vt:lpstr>Diferencia entre las pruebas de regresión, las unitarias y otros tipos</vt:lpstr>
      <vt:lpstr>Presentación de PowerPoint</vt:lpstr>
      <vt:lpstr>Presentación de PowerPoint</vt:lpstr>
      <vt:lpstr>¿Cuáles son las técnicas comunes de prueba de regresión?</vt:lpstr>
      <vt:lpstr>Regresión Unitaria</vt:lpstr>
      <vt:lpstr>Regresión Completa</vt:lpstr>
      <vt:lpstr>Regresión Completa</vt:lpstr>
      <vt:lpstr>Regresión Parcial</vt:lpstr>
      <vt:lpstr>Como Hacer pruebas de Regresión</vt:lpstr>
      <vt:lpstr>Como Hacer pruebas de Regresión</vt:lpstr>
      <vt:lpstr>Como hacer pruebas de Regresión</vt:lpstr>
      <vt:lpstr>Como Hacer pruebas de Regresión</vt:lpstr>
      <vt:lpstr>Integración Continua</vt:lpstr>
      <vt:lpstr>Integración Continua</vt:lpstr>
      <vt:lpstr>PRUEBAS DE SOFTWARE</vt:lpstr>
      <vt:lpstr>Fuentes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Pperez</dc:creator>
  <cp:lastModifiedBy>Mayor Pablo Pérez</cp:lastModifiedBy>
  <cp:revision>53</cp:revision>
  <dcterms:created xsi:type="dcterms:W3CDTF">2015-09-28T01:23:10Z</dcterms:created>
  <dcterms:modified xsi:type="dcterms:W3CDTF">2024-11-01T23:40:56Z</dcterms:modified>
</cp:coreProperties>
</file>